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1"/>
  </p:notesMasterIdLst>
  <p:sldIdLst>
    <p:sldId id="257" r:id="rId2"/>
    <p:sldId id="350" r:id="rId3"/>
    <p:sldId id="351" r:id="rId4"/>
    <p:sldId id="352" r:id="rId5"/>
    <p:sldId id="359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4" r:id="rId36"/>
    <p:sldId id="405" r:id="rId37"/>
    <p:sldId id="406" r:id="rId38"/>
    <p:sldId id="407" r:id="rId39"/>
    <p:sldId id="408" r:id="rId40"/>
    <p:sldId id="264" r:id="rId41"/>
    <p:sldId id="307" r:id="rId42"/>
    <p:sldId id="267" r:id="rId43"/>
    <p:sldId id="304" r:id="rId44"/>
    <p:sldId id="331" r:id="rId45"/>
    <p:sldId id="332" r:id="rId46"/>
    <p:sldId id="333" r:id="rId47"/>
    <p:sldId id="334" r:id="rId48"/>
    <p:sldId id="270" r:id="rId49"/>
    <p:sldId id="271" r:id="rId50"/>
    <p:sldId id="336" r:id="rId51"/>
    <p:sldId id="337" r:id="rId52"/>
    <p:sldId id="338" r:id="rId53"/>
    <p:sldId id="339" r:id="rId54"/>
    <p:sldId id="345" r:id="rId55"/>
    <p:sldId id="274" r:id="rId56"/>
    <p:sldId id="329" r:id="rId57"/>
    <p:sldId id="330" r:id="rId58"/>
    <p:sldId id="349" r:id="rId59"/>
    <p:sldId id="303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3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notesMaster" Target="notesMasters/notesMaster1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73EE4-51EB-E948-B418-170CE901895D}" type="datetimeFigureOut">
              <a:rPr lang="en-US" smtClean="0"/>
              <a:t>9/24/13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AFAF6-6DE2-5F48-89C6-B22498D67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358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E9E1B96-F05A-7740-8819-5C557C5C96BA}" type="datetimeFigureOut">
              <a:rPr lang="en-US" smtClean="0"/>
              <a:t>9/24/13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07564B3B-24A3-3D4C-8116-003423161D4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err="1" smtClean="0"/>
              <a:t>Alianzas</a:t>
            </a:r>
            <a:r>
              <a:rPr lang="en-US" sz="3200" b="1" dirty="0" smtClean="0"/>
              <a:t> contra la </a:t>
            </a:r>
            <a:r>
              <a:rPr lang="en-US" sz="3200" b="1" dirty="0" err="1" smtClean="0"/>
              <a:t>Corrupción</a:t>
            </a:r>
            <a:endParaRPr lang="en-US" sz="3200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2000" dirty="0" smtClean="0"/>
              <a:t>Robert Klitgaard</a:t>
            </a:r>
          </a:p>
          <a:p>
            <a:r>
              <a:rPr lang="en-US" sz="2000" dirty="0" smtClean="0"/>
              <a:t>IV </a:t>
            </a:r>
            <a:r>
              <a:rPr lang="en-US" sz="2000" dirty="0" err="1" smtClean="0"/>
              <a:t>Conferencia</a:t>
            </a:r>
            <a:r>
              <a:rPr lang="en-US" sz="2000" dirty="0" smtClean="0"/>
              <a:t> </a:t>
            </a:r>
            <a:r>
              <a:rPr lang="en-US" sz="2000" dirty="0" err="1" smtClean="0"/>
              <a:t>Anticorrupción</a:t>
            </a:r>
            <a:r>
              <a:rPr lang="en-US" sz="2000" dirty="0" smtClean="0"/>
              <a:t> </a:t>
            </a:r>
            <a:r>
              <a:rPr lang="en-US" sz="2000" dirty="0" err="1" smtClean="0"/>
              <a:t>Internacional</a:t>
            </a:r>
            <a:endParaRPr lang="en-US" sz="2000" dirty="0" smtClean="0"/>
          </a:p>
          <a:p>
            <a:r>
              <a:rPr lang="en-US" sz="2000" dirty="0" smtClean="0"/>
              <a:t>Lima, </a:t>
            </a:r>
            <a:r>
              <a:rPr lang="en-US" sz="2000" dirty="0" err="1" smtClean="0"/>
              <a:t>Perú</a:t>
            </a:r>
            <a:r>
              <a:rPr lang="en-US" sz="2000" dirty="0" smtClean="0"/>
              <a:t>, 25 de </a:t>
            </a:r>
            <a:r>
              <a:rPr lang="en-US" sz="2000" dirty="0" err="1" smtClean="0"/>
              <a:t>setiembre</a:t>
            </a:r>
            <a:r>
              <a:rPr lang="en-US" sz="2000" dirty="0" smtClean="0"/>
              <a:t> de 2013</a:t>
            </a:r>
            <a:endParaRPr lang="en-US" sz="20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-13657" b="-13657"/>
          <a:stretch>
            <a:fillRect/>
          </a:stretch>
        </p:blipFill>
        <p:spPr>
          <a:xfrm>
            <a:off x="4168775" y="524174"/>
            <a:ext cx="4597399" cy="5853113"/>
          </a:xfrm>
        </p:spPr>
      </p:pic>
    </p:spTree>
    <p:extLst>
      <p:ext uri="{BB962C8B-B14F-4D97-AF65-F5344CB8AC3E}">
        <p14:creationId xmlns:p14="http://schemas.microsoft.com/office/powerpoint/2010/main" val="364964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Global Competitiveness Index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43076"/>
            <a:ext cx="7924800" cy="4114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600" dirty="0" smtClean="0"/>
              <a:t>Balance del </a:t>
            </a:r>
            <a:r>
              <a:rPr lang="en-US" sz="2600" dirty="0" err="1" smtClean="0"/>
              <a:t>presupuesto</a:t>
            </a:r>
            <a:r>
              <a:rPr lang="en-US" sz="2600" dirty="0" smtClean="0"/>
              <a:t>  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19</a:t>
            </a:r>
            <a:r>
              <a:rPr lang="en-US" sz="2800" dirty="0" smtClean="0"/>
              <a:t> </a:t>
            </a:r>
          </a:p>
          <a:p>
            <a:r>
              <a:rPr lang="en-US" sz="2600" dirty="0" err="1" smtClean="0"/>
              <a:t>Mejor</a:t>
            </a:r>
            <a:r>
              <a:rPr lang="en-US" sz="2600" dirty="0" smtClean="0"/>
              <a:t> </a:t>
            </a:r>
            <a:r>
              <a:rPr lang="en-US" sz="2600" dirty="0" err="1" smtClean="0"/>
              <a:t>que</a:t>
            </a:r>
            <a:r>
              <a:rPr lang="en-US" sz="2600" dirty="0" smtClean="0"/>
              <a:t> EE.UU., </a:t>
            </a:r>
            <a:r>
              <a:rPr lang="en-US" sz="2600" dirty="0" err="1" smtClean="0"/>
              <a:t>Suiza</a:t>
            </a:r>
            <a:r>
              <a:rPr lang="en-US" sz="2600" dirty="0" smtClean="0"/>
              <a:t>, </a:t>
            </a:r>
            <a:r>
              <a:rPr lang="en-US" sz="2600" dirty="0" err="1" smtClean="0"/>
              <a:t>Alemania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00628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43076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</a:rPr>
              <a:t>Tarifas</a:t>
            </a:r>
            <a:r>
              <a:rPr lang="en-US" sz="2800" dirty="0" smtClean="0">
                <a:solidFill>
                  <a:srgbClr val="000000"/>
                </a:solidFill>
              </a:rPr>
              <a:t> (%)</a:t>
            </a:r>
            <a:r>
              <a:rPr lang="en-US" sz="2800" dirty="0" smtClean="0"/>
              <a:t>	    </a:t>
            </a:r>
            <a:r>
              <a:rPr lang="en-US" sz="2800" dirty="0" smtClean="0">
                <a:solidFill>
                  <a:srgbClr val="FF0000"/>
                </a:solidFill>
              </a:rPr>
              <a:t>34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>
                <a:solidFill>
                  <a:srgbClr val="000000"/>
                </a:solidFill>
              </a:rPr>
              <a:t>Mejor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que</a:t>
            </a:r>
            <a:r>
              <a:rPr lang="en-US" sz="2800" dirty="0" smtClean="0">
                <a:solidFill>
                  <a:srgbClr val="000000"/>
                </a:solidFill>
              </a:rPr>
              <a:t> Nueva </a:t>
            </a:r>
            <a:r>
              <a:rPr lang="en-US" sz="2800" dirty="0" err="1" smtClean="0">
                <a:solidFill>
                  <a:srgbClr val="000000"/>
                </a:solidFill>
              </a:rPr>
              <a:t>Zelanda</a:t>
            </a:r>
            <a:r>
              <a:rPr lang="en-US" sz="2800" dirty="0" smtClean="0">
                <a:solidFill>
                  <a:srgbClr val="000000"/>
                </a:solidFill>
              </a:rPr>
              <a:t>, Canada, </a:t>
            </a:r>
            <a:r>
              <a:rPr lang="en-US" sz="2800" dirty="0" err="1" smtClean="0">
                <a:solidFill>
                  <a:srgbClr val="000000"/>
                </a:solidFill>
              </a:rPr>
              <a:t>Noruega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47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74436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</a:rPr>
              <a:t>Sanidad</a:t>
            </a:r>
            <a:r>
              <a:rPr lang="en-US" sz="2800" dirty="0" smtClean="0">
                <a:solidFill>
                  <a:srgbClr val="000000"/>
                </a:solidFill>
              </a:rPr>
              <a:t> de los </a:t>
            </a:r>
            <a:r>
              <a:rPr lang="en-US" sz="2800" dirty="0" err="1" smtClean="0">
                <a:solidFill>
                  <a:srgbClr val="000000"/>
                </a:solidFill>
              </a:rPr>
              <a:t>bancos</a:t>
            </a:r>
            <a:r>
              <a:rPr lang="en-US" sz="2800" dirty="0" smtClean="0"/>
              <a:t>	     </a:t>
            </a:r>
            <a:r>
              <a:rPr lang="en-US" sz="2800" dirty="0" smtClean="0">
                <a:solidFill>
                  <a:srgbClr val="FF0000"/>
                </a:solidFill>
              </a:rPr>
              <a:t>27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>
                <a:solidFill>
                  <a:srgbClr val="000000"/>
                </a:solidFill>
              </a:rPr>
              <a:t>Mejor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que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Francia</a:t>
            </a:r>
            <a:r>
              <a:rPr lang="en-US" sz="2800" dirty="0" smtClean="0">
                <a:solidFill>
                  <a:srgbClr val="000000"/>
                </a:solidFill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</a:rPr>
              <a:t>Taiwán</a:t>
            </a:r>
            <a:r>
              <a:rPr lang="en-US" sz="2800" dirty="0" smtClean="0">
                <a:solidFill>
                  <a:srgbClr val="000000"/>
                </a:solidFill>
              </a:rPr>
              <a:t>, EE.UU.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4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351986"/>
            <a:ext cx="7924800" cy="336301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</a:rPr>
              <a:t>Inversión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directa</a:t>
            </a:r>
            <a:r>
              <a:rPr lang="en-US" sz="2800" dirty="0" smtClean="0">
                <a:solidFill>
                  <a:srgbClr val="000000"/>
                </a:solidFill>
              </a:rPr>
              <a:t> del </a:t>
            </a:r>
            <a:r>
              <a:rPr lang="en-US" sz="2800" dirty="0" err="1" smtClean="0">
                <a:solidFill>
                  <a:srgbClr val="000000"/>
                </a:solidFill>
              </a:rPr>
              <a:t>extranjero</a:t>
            </a:r>
            <a:r>
              <a:rPr lang="en-US" sz="2800" dirty="0" smtClean="0">
                <a:solidFill>
                  <a:srgbClr val="000000"/>
                </a:solidFill>
              </a:rPr>
              <a:t> y </a:t>
            </a:r>
            <a:r>
              <a:rPr lang="en-US" sz="2800" dirty="0" err="1" smtClean="0">
                <a:solidFill>
                  <a:srgbClr val="000000"/>
                </a:solidFill>
              </a:rPr>
              <a:t>transferencia</a:t>
            </a:r>
            <a:r>
              <a:rPr lang="en-US" sz="2800" dirty="0" smtClean="0">
                <a:solidFill>
                  <a:srgbClr val="000000"/>
                </a:solidFill>
              </a:rPr>
              <a:t> de </a:t>
            </a:r>
            <a:r>
              <a:rPr lang="en-US" sz="2800" dirty="0" err="1" smtClean="0">
                <a:solidFill>
                  <a:srgbClr val="000000"/>
                </a:solidFill>
              </a:rPr>
              <a:t>tecnología</a:t>
            </a:r>
            <a:r>
              <a:rPr lang="en-US" sz="2800" dirty="0" smtClean="0"/>
              <a:t>		</a:t>
            </a:r>
            <a:r>
              <a:rPr lang="en-US" sz="2800" dirty="0" smtClean="0">
                <a:solidFill>
                  <a:srgbClr val="FF0000"/>
                </a:solidFill>
              </a:rPr>
              <a:t>23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>
                <a:solidFill>
                  <a:srgbClr val="000000"/>
                </a:solidFill>
              </a:rPr>
              <a:t>Mejor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que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Bélgica</a:t>
            </a:r>
            <a:r>
              <a:rPr lang="en-US" sz="2800" dirty="0" smtClean="0">
                <a:solidFill>
                  <a:srgbClr val="000000"/>
                </a:solidFill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</a:rPr>
              <a:t>Suecia</a:t>
            </a:r>
            <a:r>
              <a:rPr lang="en-US" sz="2800" dirty="0" smtClean="0">
                <a:solidFill>
                  <a:srgbClr val="000000"/>
                </a:solidFill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</a:rPr>
              <a:t>Dinamarca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7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352835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rgbClr val="000000"/>
                </a:solidFill>
              </a:rPr>
              <a:t>Fuerza</a:t>
            </a:r>
            <a:r>
              <a:rPr lang="en-US" sz="2800" dirty="0">
                <a:solidFill>
                  <a:srgbClr val="000000"/>
                </a:solidFill>
              </a:rPr>
              <a:t> de </a:t>
            </a:r>
            <a:r>
              <a:rPr lang="en-US" sz="2800" dirty="0" err="1" smtClean="0">
                <a:solidFill>
                  <a:srgbClr val="000000"/>
                </a:solidFill>
              </a:rPr>
              <a:t>auditoría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>
                <a:solidFill>
                  <a:srgbClr val="000000"/>
                </a:solidFill>
              </a:rPr>
              <a:t>y </a:t>
            </a:r>
            <a:r>
              <a:rPr lang="en-US" sz="2800" dirty="0" err="1">
                <a:solidFill>
                  <a:srgbClr val="000000"/>
                </a:solidFill>
              </a:rPr>
              <a:t>patrones</a:t>
            </a:r>
            <a:r>
              <a:rPr lang="en-US" sz="2800" dirty="0">
                <a:solidFill>
                  <a:srgbClr val="000000"/>
                </a:solidFill>
              </a:rPr>
              <a:t> de </a:t>
            </a:r>
            <a:r>
              <a:rPr lang="en-US" sz="2800" dirty="0" err="1">
                <a:solidFill>
                  <a:srgbClr val="000000"/>
                </a:solidFill>
              </a:rPr>
              <a:t>reportaje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financiero</a:t>
            </a:r>
            <a:r>
              <a:rPr lang="en-US" sz="2800" dirty="0" smtClean="0"/>
              <a:t>	  </a:t>
            </a:r>
            <a:r>
              <a:rPr lang="en-US" sz="2800" dirty="0" smtClean="0">
                <a:solidFill>
                  <a:srgbClr val="FF0000"/>
                </a:solidFill>
              </a:rPr>
              <a:t>53</a:t>
            </a:r>
          </a:p>
          <a:p>
            <a:r>
              <a:rPr lang="en-US" sz="2800" dirty="0" err="1" smtClean="0">
                <a:solidFill>
                  <a:srgbClr val="000000"/>
                </a:solidFill>
              </a:rPr>
              <a:t>Mejor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que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Irlanda</a:t>
            </a:r>
            <a:r>
              <a:rPr lang="en-US" sz="2800" dirty="0" smtClean="0">
                <a:solidFill>
                  <a:srgbClr val="000000"/>
                </a:solidFill>
              </a:rPr>
              <a:t>, Kuwait, Portugal</a:t>
            </a:r>
          </a:p>
          <a:p>
            <a:endParaRPr lang="en-US" sz="3200" dirty="0" smtClean="0">
              <a:solidFill>
                <a:srgbClr val="FF0000"/>
              </a:solidFill>
            </a:endParaRPr>
          </a:p>
          <a:p>
            <a:pPr lvl="1"/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183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/>
              <a:t>EE.UU.   	</a:t>
            </a:r>
          </a:p>
          <a:p>
            <a:r>
              <a:rPr lang="en-US" sz="3200" dirty="0" err="1" smtClean="0"/>
              <a:t>Francia</a:t>
            </a:r>
            <a:endParaRPr lang="en-US" sz="3200" dirty="0" smtClean="0"/>
          </a:p>
          <a:p>
            <a:r>
              <a:rPr lang="en-US" sz="3200" dirty="0" err="1" smtClean="0"/>
              <a:t>Alemania</a:t>
            </a:r>
            <a:endParaRPr lang="en-US" sz="3200" dirty="0" smtClean="0"/>
          </a:p>
          <a:p>
            <a:r>
              <a:rPr lang="en-US" sz="3200" dirty="0" smtClean="0"/>
              <a:t>Australia</a:t>
            </a:r>
            <a:r>
              <a:rPr lang="en-US" sz="2400" dirty="0" smtClean="0"/>
              <a:t> </a:t>
            </a:r>
          </a:p>
          <a:p>
            <a:r>
              <a:rPr lang="en-US" sz="3200" dirty="0" err="1" smtClean="0"/>
              <a:t>Japón</a:t>
            </a:r>
            <a:endParaRPr lang="en-US" sz="32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800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err="1" smtClean="0"/>
              <a:t>Bélgica</a:t>
            </a:r>
            <a:endParaRPr lang="en-US" sz="3200" dirty="0" smtClean="0"/>
          </a:p>
          <a:p>
            <a:r>
              <a:rPr lang="en-US" sz="3200" dirty="0" err="1" smtClean="0"/>
              <a:t>Suecia</a:t>
            </a:r>
            <a:endParaRPr lang="en-US" sz="3200" dirty="0" smtClean="0"/>
          </a:p>
          <a:p>
            <a:r>
              <a:rPr lang="en-US" sz="3200" dirty="0" err="1" smtClean="0"/>
              <a:t>Dinamarca</a:t>
            </a:r>
            <a:endParaRPr lang="en-US" sz="3200" dirty="0" smtClean="0"/>
          </a:p>
          <a:p>
            <a:r>
              <a:rPr lang="en-US" sz="3200" dirty="0" err="1" smtClean="0"/>
              <a:t>Irlanda</a:t>
            </a:r>
            <a:endParaRPr lang="en-US" sz="3200" dirty="0" smtClean="0"/>
          </a:p>
          <a:p>
            <a:r>
              <a:rPr lang="en-US" sz="3200" dirty="0" smtClean="0"/>
              <a:t>Kuwait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Bravo Peru!  </a:t>
            </a:r>
            <a:r>
              <a:rPr lang="en-US" sz="3600" dirty="0" err="1" smtClean="0"/>
              <a:t>Mejor</a:t>
            </a:r>
            <a:r>
              <a:rPr lang="en-US" sz="3600" dirty="0" smtClean="0"/>
              <a:t> </a:t>
            </a:r>
            <a:r>
              <a:rPr lang="en-US" sz="3600" dirty="0" err="1" smtClean="0"/>
              <a:t>Que</a:t>
            </a:r>
            <a:r>
              <a:rPr lang="en-US" sz="3600" dirty="0" smtClean="0"/>
              <a:t>…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2047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/>
              <a:t>EE.UU.   $49,922</a:t>
            </a:r>
            <a:endParaRPr lang="en-US" sz="3200" dirty="0"/>
          </a:p>
          <a:p>
            <a:r>
              <a:rPr lang="en-US" sz="3200" dirty="0" err="1" smtClean="0"/>
              <a:t>Francia</a:t>
            </a:r>
            <a:endParaRPr lang="en-US" sz="3200" dirty="0" smtClean="0"/>
          </a:p>
          <a:p>
            <a:r>
              <a:rPr lang="en-US" sz="3200" dirty="0" err="1" smtClean="0"/>
              <a:t>Alemania</a:t>
            </a:r>
            <a:r>
              <a:rPr lang="en-US" sz="3200" dirty="0" smtClean="0"/>
              <a:t>   </a:t>
            </a:r>
          </a:p>
          <a:p>
            <a:r>
              <a:rPr lang="en-US" sz="3200" dirty="0" smtClean="0"/>
              <a:t>Australia</a:t>
            </a:r>
            <a:r>
              <a:rPr lang="en-US" sz="2400" dirty="0" smtClean="0"/>
              <a:t>   </a:t>
            </a:r>
          </a:p>
          <a:p>
            <a:r>
              <a:rPr lang="en-US" sz="3200" dirty="0" err="1" smtClean="0"/>
              <a:t>Japón</a:t>
            </a:r>
            <a:r>
              <a:rPr lang="en-US" sz="3200" dirty="0" smtClean="0"/>
              <a:t> 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800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err="1" smtClean="0"/>
              <a:t>Bélgica</a:t>
            </a:r>
            <a:r>
              <a:rPr lang="en-US" sz="3200" dirty="0" smtClean="0"/>
              <a:t>   $43,686</a:t>
            </a:r>
          </a:p>
          <a:p>
            <a:r>
              <a:rPr lang="en-US" sz="3200" dirty="0" err="1" smtClean="0"/>
              <a:t>Suecia</a:t>
            </a:r>
            <a:r>
              <a:rPr lang="en-US" sz="3200" dirty="0" smtClean="0"/>
              <a:t>  </a:t>
            </a:r>
          </a:p>
          <a:p>
            <a:r>
              <a:rPr lang="en-US" sz="3200" dirty="0" err="1" smtClean="0"/>
              <a:t>Dinamarca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Irlanda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Kuwait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Bravo Peru!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88776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/>
              <a:t>EE.UU.   $49,922</a:t>
            </a:r>
            <a:endParaRPr lang="en-US" sz="3200" dirty="0"/>
          </a:p>
          <a:p>
            <a:r>
              <a:rPr lang="en-US" sz="3200" dirty="0" err="1" smtClean="0"/>
              <a:t>Francia</a:t>
            </a:r>
            <a:r>
              <a:rPr lang="en-US" sz="3200" dirty="0" smtClean="0"/>
              <a:t>   41,141</a:t>
            </a:r>
          </a:p>
          <a:p>
            <a:r>
              <a:rPr lang="en-US" sz="3200" dirty="0" err="1" smtClean="0"/>
              <a:t>Alemania</a:t>
            </a:r>
            <a:r>
              <a:rPr lang="en-US" sz="3200" dirty="0" smtClean="0"/>
              <a:t>   </a:t>
            </a:r>
          </a:p>
          <a:p>
            <a:r>
              <a:rPr lang="en-US" sz="3200" dirty="0" smtClean="0"/>
              <a:t>Australia</a:t>
            </a:r>
            <a:r>
              <a:rPr lang="en-US" sz="2400" dirty="0" smtClean="0"/>
              <a:t>   </a:t>
            </a:r>
            <a:endParaRPr lang="en-US" sz="3200" dirty="0" smtClean="0"/>
          </a:p>
          <a:p>
            <a:r>
              <a:rPr lang="en-US" sz="3200" dirty="0" err="1" smtClean="0"/>
              <a:t>Japón</a:t>
            </a:r>
            <a:r>
              <a:rPr lang="en-US" sz="3200" dirty="0" smtClean="0"/>
              <a:t> 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800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err="1" smtClean="0"/>
              <a:t>Bélgica</a:t>
            </a:r>
            <a:r>
              <a:rPr lang="en-US" sz="3200" dirty="0" smtClean="0"/>
              <a:t>   43,686</a:t>
            </a:r>
          </a:p>
          <a:p>
            <a:r>
              <a:rPr lang="en-US" sz="3200" dirty="0" err="1" smtClean="0"/>
              <a:t>Suecia</a:t>
            </a:r>
            <a:r>
              <a:rPr lang="en-US" sz="3200" dirty="0" smtClean="0"/>
              <a:t>   55,158</a:t>
            </a:r>
          </a:p>
          <a:p>
            <a:r>
              <a:rPr lang="en-US" sz="3200" dirty="0" err="1" smtClean="0"/>
              <a:t>Dinamarca</a:t>
            </a:r>
            <a:r>
              <a:rPr lang="en-US" sz="3200" dirty="0" smtClean="0"/>
              <a:t>  </a:t>
            </a:r>
          </a:p>
          <a:p>
            <a:r>
              <a:rPr lang="en-US" sz="3200" dirty="0" err="1" smtClean="0"/>
              <a:t>Irlanda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Kuwait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Bravo Peru!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45772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/>
              <a:t>EE.UU.   $49,922</a:t>
            </a:r>
            <a:endParaRPr lang="en-US" sz="3200" dirty="0"/>
          </a:p>
          <a:p>
            <a:r>
              <a:rPr lang="en-US" sz="3200" dirty="0" err="1" smtClean="0"/>
              <a:t>Francia</a:t>
            </a:r>
            <a:r>
              <a:rPr lang="en-US" sz="3200" dirty="0" smtClean="0"/>
              <a:t>     41,141</a:t>
            </a:r>
          </a:p>
          <a:p>
            <a:r>
              <a:rPr lang="en-US" sz="3200" dirty="0" err="1" smtClean="0"/>
              <a:t>Alemania</a:t>
            </a:r>
            <a:r>
              <a:rPr lang="en-US" sz="3200" dirty="0" smtClean="0"/>
              <a:t>   41,513</a:t>
            </a:r>
          </a:p>
          <a:p>
            <a:r>
              <a:rPr lang="en-US" sz="3200" dirty="0" smtClean="0"/>
              <a:t>Australia</a:t>
            </a:r>
            <a:r>
              <a:rPr lang="en-US" sz="2400" dirty="0" smtClean="0"/>
              <a:t>     </a:t>
            </a:r>
            <a:r>
              <a:rPr lang="en-US" sz="3200" dirty="0" smtClean="0"/>
              <a:t>67,723</a:t>
            </a:r>
          </a:p>
          <a:p>
            <a:r>
              <a:rPr lang="en-US" sz="3200" dirty="0" err="1" smtClean="0"/>
              <a:t>Japón</a:t>
            </a:r>
            <a:r>
              <a:rPr lang="en-US" sz="3200" dirty="0" smtClean="0"/>
              <a:t>        46,736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800600" y="1600200"/>
            <a:ext cx="3733800" cy="41148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US" sz="3200" dirty="0" err="1" smtClean="0"/>
              <a:t>Bélgica</a:t>
            </a:r>
            <a:r>
              <a:rPr lang="en-US" sz="3200" dirty="0" smtClean="0"/>
              <a:t>       43,686</a:t>
            </a:r>
          </a:p>
          <a:p>
            <a:r>
              <a:rPr lang="en-US" sz="3200" dirty="0" err="1" smtClean="0"/>
              <a:t>Suecia</a:t>
            </a:r>
            <a:r>
              <a:rPr lang="en-US" sz="3200" dirty="0" smtClean="0"/>
              <a:t>        55,158</a:t>
            </a:r>
          </a:p>
          <a:p>
            <a:r>
              <a:rPr lang="en-US" sz="3200" dirty="0" err="1" smtClean="0"/>
              <a:t>Dinamarca</a:t>
            </a:r>
            <a:r>
              <a:rPr lang="en-US" sz="3200" dirty="0" smtClean="0"/>
              <a:t>  56,202</a:t>
            </a:r>
          </a:p>
          <a:p>
            <a:r>
              <a:rPr lang="en-US" sz="3200" dirty="0" err="1" smtClean="0"/>
              <a:t>Irlanda</a:t>
            </a:r>
            <a:r>
              <a:rPr lang="en-US" sz="3200" dirty="0" smtClean="0"/>
              <a:t>        45,888</a:t>
            </a:r>
          </a:p>
          <a:p>
            <a:r>
              <a:rPr lang="en-US" sz="3200" dirty="0" smtClean="0"/>
              <a:t>Kuwait        45,824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Bravo Peru!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0013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/>
              <a:t>EE.UU.   $49,922</a:t>
            </a:r>
            <a:endParaRPr lang="en-US" sz="3200" dirty="0"/>
          </a:p>
          <a:p>
            <a:r>
              <a:rPr lang="en-US" sz="3200" dirty="0" err="1" smtClean="0"/>
              <a:t>Francia</a:t>
            </a:r>
            <a:r>
              <a:rPr lang="en-US" sz="3200" dirty="0" smtClean="0"/>
              <a:t>     41,141</a:t>
            </a:r>
          </a:p>
          <a:p>
            <a:r>
              <a:rPr lang="en-US" sz="3200" dirty="0" err="1" smtClean="0"/>
              <a:t>Alemania</a:t>
            </a:r>
            <a:r>
              <a:rPr lang="en-US" sz="3200" dirty="0" smtClean="0"/>
              <a:t>   41,513</a:t>
            </a:r>
          </a:p>
          <a:p>
            <a:r>
              <a:rPr lang="en-US" sz="3200" dirty="0" smtClean="0"/>
              <a:t>Australia</a:t>
            </a:r>
            <a:r>
              <a:rPr lang="en-US" sz="2400" dirty="0" smtClean="0"/>
              <a:t>     </a:t>
            </a:r>
            <a:r>
              <a:rPr lang="en-US" sz="3200" dirty="0" smtClean="0"/>
              <a:t>67,723</a:t>
            </a:r>
          </a:p>
          <a:p>
            <a:r>
              <a:rPr lang="en-US" sz="3200" dirty="0" err="1" smtClean="0"/>
              <a:t>Japon</a:t>
            </a:r>
            <a:r>
              <a:rPr lang="en-US" sz="3200" dirty="0" smtClean="0"/>
              <a:t>        46,736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800600" y="1600200"/>
            <a:ext cx="3733800" cy="41148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US" sz="3200" dirty="0" err="1" smtClean="0"/>
              <a:t>Belgica</a:t>
            </a:r>
            <a:r>
              <a:rPr lang="en-US" sz="3200" dirty="0" smtClean="0"/>
              <a:t>       43,686</a:t>
            </a:r>
          </a:p>
          <a:p>
            <a:r>
              <a:rPr lang="en-US" sz="3200" dirty="0" err="1" smtClean="0"/>
              <a:t>Suecia</a:t>
            </a:r>
            <a:r>
              <a:rPr lang="en-US" sz="3200" dirty="0" smtClean="0"/>
              <a:t>        55,158</a:t>
            </a:r>
          </a:p>
          <a:p>
            <a:r>
              <a:rPr lang="en-US" sz="3200" dirty="0" err="1" smtClean="0"/>
              <a:t>Dinamarca</a:t>
            </a:r>
            <a:r>
              <a:rPr lang="en-US" sz="3200" dirty="0" smtClean="0"/>
              <a:t>  56,202</a:t>
            </a:r>
          </a:p>
          <a:p>
            <a:r>
              <a:rPr lang="en-US" sz="3200" dirty="0" err="1" smtClean="0"/>
              <a:t>Irlanda</a:t>
            </a:r>
            <a:r>
              <a:rPr lang="en-US" sz="3200" dirty="0" smtClean="0"/>
              <a:t>        45,888</a:t>
            </a:r>
          </a:p>
          <a:p>
            <a:r>
              <a:rPr lang="en-US" sz="3200" dirty="0" smtClean="0"/>
              <a:t>Kuwait        45,824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Bravo Peru!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1529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_tradnl" dirty="0" smtClean="0"/>
              <a:t>Un Desafío para el Perú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080" y="1325563"/>
            <a:ext cx="6400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75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el </a:t>
            </a:r>
            <a:r>
              <a:rPr lang="en-US" dirty="0" smtClean="0"/>
              <a:t>PIB p.c. </a:t>
            </a:r>
            <a:r>
              <a:rPr lang="en-US" dirty="0" smtClean="0"/>
              <a:t>del </a:t>
            </a:r>
            <a:r>
              <a:rPr lang="en-US" dirty="0" err="1" smtClean="0"/>
              <a:t>Perú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 t="15385" b="15385"/>
          <a:stretch>
            <a:fillRect/>
          </a:stretch>
        </p:blipFill>
        <p:spPr>
          <a:xfrm>
            <a:off x="609600" y="1600200"/>
            <a:ext cx="792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12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/>
              <a:t>es</a:t>
            </a:r>
            <a:r>
              <a:rPr lang="en-US" dirty="0"/>
              <a:t> el PIB p.c. del </a:t>
            </a:r>
            <a:r>
              <a:rPr lang="en-US" dirty="0" err="1"/>
              <a:t>Perú</a:t>
            </a:r>
            <a:r>
              <a:rPr lang="en-US" dirty="0"/>
              <a:t>?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 t="15385" b="15385"/>
          <a:stretch>
            <a:fillRect/>
          </a:stretch>
        </p:blipFill>
        <p:spPr>
          <a:xfrm>
            <a:off x="609600" y="1600200"/>
            <a:ext cx="7924800" cy="411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44600" y="2171700"/>
            <a:ext cx="2298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rgbClr val="CCFFCC"/>
                </a:solidFill>
              </a:rPr>
              <a:t>$6530 </a:t>
            </a:r>
            <a:r>
              <a:rPr lang="es-ES_tradnl" sz="2400" dirty="0" smtClean="0">
                <a:solidFill>
                  <a:srgbClr val="CCFFCC"/>
                </a:solidFill>
              </a:rPr>
              <a:t>en 2012</a:t>
            </a:r>
            <a:endParaRPr lang="es-ES_tradnl" sz="2400" dirty="0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05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/>
              <a:t>es</a:t>
            </a:r>
            <a:r>
              <a:rPr lang="en-US" dirty="0"/>
              <a:t> el PIB p.c. del </a:t>
            </a:r>
            <a:r>
              <a:rPr lang="en-US" dirty="0" err="1"/>
              <a:t>Perú</a:t>
            </a:r>
            <a:r>
              <a:rPr lang="en-US" dirty="0"/>
              <a:t>?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 t="15385" b="15385"/>
          <a:stretch>
            <a:fillRect/>
          </a:stretch>
        </p:blipFill>
        <p:spPr>
          <a:xfrm>
            <a:off x="609600" y="1600200"/>
            <a:ext cx="7924800" cy="411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44600" y="2171700"/>
            <a:ext cx="2298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rgbClr val="CCFFCC"/>
                </a:solidFill>
              </a:rPr>
              <a:t>$6530 </a:t>
            </a:r>
            <a:r>
              <a:rPr lang="es-ES_tradnl" sz="2400" dirty="0" smtClean="0">
                <a:solidFill>
                  <a:srgbClr val="CCFFCC"/>
                </a:solidFill>
              </a:rPr>
              <a:t>en 2012</a:t>
            </a:r>
            <a:endParaRPr lang="es-ES_tradnl" sz="2400" dirty="0">
              <a:solidFill>
                <a:srgbClr val="CCFF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1050" y="1925479"/>
            <a:ext cx="2741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 smtClean="0">
                <a:solidFill>
                  <a:srgbClr val="CCFFCC"/>
                </a:solidFill>
              </a:rPr>
              <a:t>Mediano de los países arriba:  </a:t>
            </a:r>
            <a:r>
              <a:rPr lang="es-ES_tradnl" sz="2400" b="1" dirty="0" smtClean="0">
                <a:solidFill>
                  <a:srgbClr val="CCFFCC"/>
                </a:solidFill>
              </a:rPr>
              <a:t>$46,000</a:t>
            </a:r>
            <a:endParaRPr lang="es-ES_tradnl" sz="2400" b="1" dirty="0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99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09600" y="1851078"/>
            <a:ext cx="3733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/>
              <a:t>EE.UU.   </a:t>
            </a:r>
            <a:r>
              <a:rPr lang="en-US" sz="3200" dirty="0" smtClean="0"/>
              <a:t>  $</a:t>
            </a:r>
            <a:r>
              <a:rPr lang="en-US" sz="3200" dirty="0" smtClean="0"/>
              <a:t>49,922</a:t>
            </a:r>
            <a:endParaRPr lang="en-US" sz="3200" dirty="0"/>
          </a:p>
          <a:p>
            <a:r>
              <a:rPr lang="en-US" sz="3200" dirty="0" err="1" smtClean="0"/>
              <a:t>Francia</a:t>
            </a:r>
            <a:r>
              <a:rPr lang="en-US" sz="3200" dirty="0" smtClean="0"/>
              <a:t>     </a:t>
            </a:r>
            <a:r>
              <a:rPr lang="en-US" sz="3200" dirty="0" smtClean="0"/>
              <a:t> 41,141</a:t>
            </a:r>
            <a:endParaRPr lang="en-US" sz="3200" dirty="0" smtClean="0"/>
          </a:p>
          <a:p>
            <a:r>
              <a:rPr lang="en-US" sz="3200" dirty="0" err="1" smtClean="0"/>
              <a:t>Alemania</a:t>
            </a:r>
            <a:r>
              <a:rPr lang="en-US" sz="3200" dirty="0" smtClean="0"/>
              <a:t>   41,513</a:t>
            </a:r>
          </a:p>
          <a:p>
            <a:r>
              <a:rPr lang="en-US" sz="3200" dirty="0" smtClean="0"/>
              <a:t>Australia</a:t>
            </a:r>
            <a:r>
              <a:rPr lang="en-US" sz="2400" dirty="0" smtClean="0"/>
              <a:t>     </a:t>
            </a:r>
            <a:r>
              <a:rPr lang="en-US" sz="2400" dirty="0" smtClean="0"/>
              <a:t> </a:t>
            </a:r>
            <a:r>
              <a:rPr lang="en-US" sz="3200" dirty="0" smtClean="0"/>
              <a:t>67,723</a:t>
            </a:r>
            <a:endParaRPr lang="en-US" sz="3200" dirty="0" smtClean="0"/>
          </a:p>
          <a:p>
            <a:r>
              <a:rPr lang="en-US" sz="3200" dirty="0" err="1" smtClean="0"/>
              <a:t>Japon</a:t>
            </a:r>
            <a:r>
              <a:rPr lang="en-US" sz="3200" dirty="0" smtClean="0"/>
              <a:t>        </a:t>
            </a:r>
            <a:r>
              <a:rPr lang="en-US" sz="3200" dirty="0" smtClean="0"/>
              <a:t>  46,736</a:t>
            </a:r>
            <a:endParaRPr lang="en-US" sz="32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800600" y="1851078"/>
            <a:ext cx="3733800" cy="41148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US" sz="3200" dirty="0" err="1" smtClean="0"/>
              <a:t>Belgica</a:t>
            </a:r>
            <a:r>
              <a:rPr lang="en-US" sz="3200" dirty="0" smtClean="0"/>
              <a:t>       43,686</a:t>
            </a:r>
          </a:p>
          <a:p>
            <a:r>
              <a:rPr lang="en-US" sz="3200" dirty="0" err="1" smtClean="0"/>
              <a:t>Suecia</a:t>
            </a:r>
            <a:r>
              <a:rPr lang="en-US" sz="3200" dirty="0" smtClean="0"/>
              <a:t>        </a:t>
            </a:r>
            <a:r>
              <a:rPr lang="en-US" sz="3200" dirty="0" smtClean="0"/>
              <a:t> 55,158</a:t>
            </a:r>
            <a:endParaRPr lang="en-US" sz="3200" dirty="0" smtClean="0"/>
          </a:p>
          <a:p>
            <a:r>
              <a:rPr lang="en-US" sz="3200" dirty="0" err="1" smtClean="0"/>
              <a:t>Dinamarca</a:t>
            </a:r>
            <a:r>
              <a:rPr lang="en-US" sz="3200" dirty="0" smtClean="0"/>
              <a:t>  56,202</a:t>
            </a:r>
          </a:p>
          <a:p>
            <a:r>
              <a:rPr lang="en-US" sz="3200" dirty="0" err="1" smtClean="0"/>
              <a:t>Irlanda</a:t>
            </a:r>
            <a:r>
              <a:rPr lang="en-US" sz="3200" dirty="0" smtClean="0"/>
              <a:t>        </a:t>
            </a:r>
            <a:r>
              <a:rPr lang="en-US" sz="3200" dirty="0" smtClean="0"/>
              <a:t> 45,888</a:t>
            </a:r>
            <a:endParaRPr lang="en-US" sz="3200" dirty="0" smtClean="0"/>
          </a:p>
          <a:p>
            <a:r>
              <a:rPr lang="en-US" sz="3200" dirty="0" smtClean="0"/>
              <a:t>Kuwait        </a:t>
            </a:r>
            <a:r>
              <a:rPr lang="en-US" sz="3200" dirty="0" smtClean="0"/>
              <a:t>  45,824</a:t>
            </a:r>
            <a:endParaRPr lang="en-US" sz="3200" dirty="0" smtClean="0"/>
          </a:p>
          <a:p>
            <a:r>
              <a:rPr lang="en-US" sz="3200" dirty="0" smtClean="0">
                <a:solidFill>
                  <a:srgbClr val="2B142D"/>
                </a:solidFill>
              </a:rPr>
              <a:t>Peru</a:t>
            </a:r>
            <a:r>
              <a:rPr lang="en-US" sz="3200" dirty="0" smtClean="0"/>
              <a:t>	  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</a:rPr>
              <a:t>      </a:t>
            </a:r>
            <a:r>
              <a:rPr lang="en-US" sz="3200" b="1" dirty="0" smtClean="0">
                <a:solidFill>
                  <a:schemeClr val="tx2"/>
                </a:solidFill>
              </a:rPr>
              <a:t>6530</a:t>
            </a:r>
            <a:endParaRPr lang="en-US" sz="3200" b="1" dirty="0" smtClean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43233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804" y="1282215"/>
            <a:ext cx="5842746" cy="379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85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Index 2013-14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74436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/>
              <a:t>Diversión</a:t>
            </a:r>
            <a:r>
              <a:rPr lang="en-US" sz="2800" dirty="0" smtClean="0"/>
              <a:t> de </a:t>
            </a:r>
            <a:r>
              <a:rPr lang="en-US" sz="2800" dirty="0" err="1" smtClean="0"/>
              <a:t>fondos</a:t>
            </a:r>
            <a:r>
              <a:rPr lang="en-US" sz="2800" dirty="0" smtClean="0"/>
              <a:t> </a:t>
            </a:r>
            <a:r>
              <a:rPr lang="en-US" sz="2800" dirty="0" err="1" smtClean="0"/>
              <a:t>públicos</a:t>
            </a:r>
            <a:r>
              <a:rPr lang="en-US" sz="2800" dirty="0" smtClean="0"/>
              <a:t>	    </a:t>
            </a:r>
            <a:r>
              <a:rPr lang="en-US" sz="2800" dirty="0" smtClean="0">
                <a:solidFill>
                  <a:srgbClr val="FF0000"/>
                </a:solidFill>
              </a:rPr>
              <a:t>111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>
                <a:solidFill>
                  <a:srgbClr val="FF0000"/>
                </a:solidFill>
              </a:rPr>
              <a:t>Peor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Bangladesh, Nepal, </a:t>
            </a:r>
            <a:r>
              <a:rPr lang="en-US" sz="2800" dirty="0" err="1" smtClean="0"/>
              <a:t>Zimbabue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3196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337156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/>
              <a:t>Confianza</a:t>
            </a:r>
            <a:r>
              <a:rPr lang="en-US" sz="2800" dirty="0" smtClean="0"/>
              <a:t> en los </a:t>
            </a:r>
            <a:r>
              <a:rPr lang="en-US" sz="2800" dirty="0" err="1" smtClean="0"/>
              <a:t>políticos</a:t>
            </a:r>
            <a:r>
              <a:rPr lang="en-US" sz="2800" dirty="0" smtClean="0"/>
              <a:t> 	</a:t>
            </a:r>
            <a:r>
              <a:rPr lang="en-US" sz="2800" dirty="0" smtClean="0">
                <a:solidFill>
                  <a:srgbClr val="FF0000"/>
                </a:solidFill>
              </a:rPr>
              <a:t>131 </a:t>
            </a:r>
          </a:p>
          <a:p>
            <a:r>
              <a:rPr lang="en-US" sz="2800" dirty="0" err="1" smtClean="0">
                <a:solidFill>
                  <a:srgbClr val="FF0000"/>
                </a:solidFill>
              </a:rPr>
              <a:t>Peor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Algeria, Madagascar, Senegal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41401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43076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/>
              <a:t>Pagos</a:t>
            </a:r>
            <a:r>
              <a:rPr lang="en-US" sz="2800" dirty="0" smtClean="0"/>
              <a:t> </a:t>
            </a:r>
            <a:r>
              <a:rPr lang="en-US" sz="2800" dirty="0" err="1" smtClean="0"/>
              <a:t>irregulares</a:t>
            </a:r>
            <a:r>
              <a:rPr lang="en-US" sz="2800" dirty="0" smtClean="0"/>
              <a:t> y </a:t>
            </a:r>
            <a:r>
              <a:rPr lang="en-US" sz="2800" dirty="0" err="1" smtClean="0"/>
              <a:t>coimas</a:t>
            </a:r>
            <a:r>
              <a:rPr lang="en-US" sz="2800" dirty="0" smtClean="0"/>
              <a:t>	</a:t>
            </a:r>
            <a:r>
              <a:rPr lang="en-US" sz="2800" dirty="0" smtClean="0">
                <a:solidFill>
                  <a:srgbClr val="FF0000"/>
                </a:solidFill>
              </a:rPr>
              <a:t>84</a:t>
            </a:r>
            <a:endParaRPr lang="en-US" sz="2800" dirty="0" smtClean="0"/>
          </a:p>
          <a:p>
            <a:r>
              <a:rPr lang="en-US" sz="2800" dirty="0" err="1" smtClean="0">
                <a:solidFill>
                  <a:srgbClr val="FF0000"/>
                </a:solidFill>
              </a:rPr>
              <a:t>Peor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Albania, Nigeria, </a:t>
            </a:r>
            <a:r>
              <a:rPr lang="en-US" sz="2800" dirty="0" err="1" smtClean="0"/>
              <a:t>Rusia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40862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368515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/>
              <a:t>Costos</a:t>
            </a:r>
            <a:r>
              <a:rPr lang="en-US" sz="2800" dirty="0" smtClean="0"/>
              <a:t> a </a:t>
            </a:r>
            <a:r>
              <a:rPr lang="en-US" sz="2800" dirty="0" err="1" smtClean="0"/>
              <a:t>las</a:t>
            </a:r>
            <a:r>
              <a:rPr lang="en-US" sz="2800" dirty="0" smtClean="0"/>
              <a:t> </a:t>
            </a:r>
            <a:r>
              <a:rPr lang="en-US" sz="2800" dirty="0" err="1" smtClean="0"/>
              <a:t>empresas</a:t>
            </a:r>
            <a:r>
              <a:rPr lang="en-US" sz="2800" dirty="0" smtClean="0"/>
              <a:t> del </a:t>
            </a:r>
            <a:r>
              <a:rPr lang="en-US" sz="2800" dirty="0" err="1" smtClean="0"/>
              <a:t>crimen</a:t>
            </a:r>
            <a:r>
              <a:rPr lang="en-US" sz="2800" dirty="0" smtClean="0"/>
              <a:t> y la </a:t>
            </a:r>
            <a:r>
              <a:rPr lang="en-US" sz="2800" dirty="0" err="1" smtClean="0"/>
              <a:t>violencia</a:t>
            </a:r>
            <a:r>
              <a:rPr lang="en-US" sz="2800" dirty="0" smtClean="0"/>
              <a:t>     </a:t>
            </a:r>
            <a:r>
              <a:rPr lang="en-US" sz="2800" dirty="0" smtClean="0">
                <a:solidFill>
                  <a:srgbClr val="FF0000"/>
                </a:solidFill>
              </a:rPr>
              <a:t>132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>
                <a:solidFill>
                  <a:srgbClr val="FF0000"/>
                </a:solidFill>
              </a:rPr>
              <a:t>Peor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Angola, Bolivia, </a:t>
            </a:r>
            <a:r>
              <a:rPr lang="es-ES_tradnl" sz="2800" dirty="0" err="1"/>
              <a:t>Côte</a:t>
            </a:r>
            <a:r>
              <a:rPr lang="es-ES_tradnl" sz="2800" dirty="0"/>
              <a:t> </a:t>
            </a:r>
            <a:r>
              <a:rPr lang="es-ES_tradnl" sz="2800" dirty="0" err="1"/>
              <a:t>d’Ivoire</a:t>
            </a:r>
            <a:r>
              <a:rPr lang="es-ES_tradnl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8805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399875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s-ES_tradnl" sz="2800" dirty="0" smtClean="0"/>
              <a:t>Prácticas</a:t>
            </a:r>
            <a:r>
              <a:rPr lang="en-US" sz="2800" dirty="0" smtClean="0"/>
              <a:t> </a:t>
            </a:r>
            <a:r>
              <a:rPr lang="en-US" sz="2800" dirty="0" err="1" smtClean="0"/>
              <a:t>éticas</a:t>
            </a:r>
            <a:r>
              <a:rPr lang="en-US" sz="2800" dirty="0" smtClean="0"/>
              <a:t> de </a:t>
            </a:r>
            <a:r>
              <a:rPr lang="en-US" sz="2800" dirty="0" err="1" smtClean="0"/>
              <a:t>las</a:t>
            </a:r>
            <a:r>
              <a:rPr lang="en-US" sz="2800" dirty="0" smtClean="0"/>
              <a:t> </a:t>
            </a:r>
            <a:r>
              <a:rPr lang="en-US" sz="2800" dirty="0" err="1" smtClean="0"/>
              <a:t>empresas</a:t>
            </a:r>
            <a:r>
              <a:rPr lang="en-US" sz="2800" dirty="0" smtClean="0"/>
              <a:t>	   </a:t>
            </a:r>
            <a:r>
              <a:rPr lang="en-US" sz="2800" dirty="0" smtClean="0">
                <a:solidFill>
                  <a:srgbClr val="FF0000"/>
                </a:solidFill>
              </a:rPr>
              <a:t>114</a:t>
            </a:r>
            <a:endParaRPr lang="en-US" sz="2800" dirty="0" smtClean="0"/>
          </a:p>
          <a:p>
            <a:r>
              <a:rPr lang="en-US" sz="2800" dirty="0" err="1" smtClean="0">
                <a:solidFill>
                  <a:srgbClr val="FF0000"/>
                </a:solidFill>
              </a:rPr>
              <a:t>Peor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Burkina Faso, </a:t>
            </a:r>
            <a:r>
              <a:rPr lang="en-US" sz="2800" dirty="0" err="1" smtClean="0"/>
              <a:t>Pakistán</a:t>
            </a:r>
            <a:r>
              <a:rPr lang="en-US" sz="2800" dirty="0" smtClean="0"/>
              <a:t>, Uganda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77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Indice</a:t>
            </a:r>
            <a:r>
              <a:rPr lang="en-US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Percepciones</a:t>
            </a:r>
            <a:r>
              <a:rPr lang="en-US" dirty="0" smtClean="0"/>
              <a:t> de </a:t>
            </a:r>
            <a:r>
              <a:rPr lang="en-US" dirty="0" err="1" smtClean="0"/>
              <a:t>Corrupcion</a:t>
            </a:r>
            <a:r>
              <a:rPr lang="en-US" dirty="0" smtClean="0"/>
              <a:t>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054917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</a:rPr>
              <a:t>Transparencia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Internacional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</a:t>
            </a:r>
            <a:r>
              <a:rPr lang="en-US" sz="2800" dirty="0" err="1" smtClean="0">
                <a:solidFill>
                  <a:srgbClr val="000000"/>
                </a:solidFill>
              </a:rPr>
              <a:t>ombina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varias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encuestas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El </a:t>
            </a:r>
            <a:r>
              <a:rPr lang="en-US" sz="2800" dirty="0" err="1" smtClean="0">
                <a:solidFill>
                  <a:srgbClr val="000000"/>
                </a:solidFill>
              </a:rPr>
              <a:t>Perú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40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83 </a:t>
            </a:r>
            <a:r>
              <a:rPr lang="en-US" sz="2800" dirty="0" smtClean="0">
                <a:solidFill>
                  <a:srgbClr val="000000"/>
                </a:solidFill>
              </a:rPr>
              <a:t>of 176 countries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0757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133317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/>
              <a:t>Transparencia</a:t>
            </a:r>
            <a:r>
              <a:rPr lang="en-US" sz="2800" dirty="0" smtClean="0"/>
              <a:t> del </a:t>
            </a:r>
            <a:r>
              <a:rPr lang="en-US" sz="2800" dirty="0" err="1" smtClean="0"/>
              <a:t>gobierno</a:t>
            </a:r>
            <a:r>
              <a:rPr lang="en-US" sz="2800" dirty="0" smtClean="0"/>
              <a:t>	   </a:t>
            </a:r>
            <a:r>
              <a:rPr lang="en-US" sz="2800" dirty="0" smtClean="0">
                <a:solidFill>
                  <a:srgbClr val="FF0000"/>
                </a:solidFill>
              </a:rPr>
              <a:t>89</a:t>
            </a:r>
            <a:endParaRPr lang="en-US" sz="2800" dirty="0" smtClean="0"/>
          </a:p>
          <a:p>
            <a:r>
              <a:rPr lang="en-US" sz="2800" dirty="0" err="1" smtClean="0">
                <a:solidFill>
                  <a:srgbClr val="FF0000"/>
                </a:solidFill>
              </a:rPr>
              <a:t>Peor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Mozambique, Senegal, </a:t>
            </a:r>
            <a:r>
              <a:rPr lang="en-US" sz="2800" dirty="0" err="1" smtClean="0"/>
              <a:t>Zimbabue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0487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3733800" cy="4114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Albania</a:t>
            </a:r>
          </a:p>
          <a:p>
            <a:r>
              <a:rPr lang="en-US" sz="2800" dirty="0" smtClean="0"/>
              <a:t>Angola</a:t>
            </a:r>
          </a:p>
          <a:p>
            <a:r>
              <a:rPr lang="en-US" sz="2800" dirty="0" smtClean="0"/>
              <a:t>Bangladesh</a:t>
            </a:r>
          </a:p>
          <a:p>
            <a:r>
              <a:rPr lang="en-US" sz="2800" dirty="0" smtClean="0"/>
              <a:t>Bolivia</a:t>
            </a:r>
          </a:p>
          <a:p>
            <a:r>
              <a:rPr lang="en-US" sz="2800" dirty="0" smtClean="0"/>
              <a:t>Burkina Faso</a:t>
            </a:r>
          </a:p>
          <a:p>
            <a:r>
              <a:rPr lang="es-ES_tradnl" sz="2800" dirty="0" err="1"/>
              <a:t>Côte</a:t>
            </a:r>
            <a:r>
              <a:rPr lang="es-ES_tradnl" sz="2800" dirty="0"/>
              <a:t> </a:t>
            </a:r>
            <a:r>
              <a:rPr lang="es-ES_tradnl" sz="2800" dirty="0" err="1"/>
              <a:t>d’Ivoire</a:t>
            </a:r>
            <a:r>
              <a:rPr lang="en-US" sz="2800" dirty="0" smtClean="0"/>
              <a:t>	</a:t>
            </a:r>
          </a:p>
          <a:p>
            <a:r>
              <a:rPr lang="en-US" sz="2800" dirty="0" smtClean="0"/>
              <a:t>Jamaica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4294967295"/>
          </p:nvPr>
        </p:nvSpPr>
        <p:spPr>
          <a:xfrm>
            <a:off x="4800600" y="1600200"/>
            <a:ext cx="3733800" cy="4114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Lesotho</a:t>
            </a:r>
          </a:p>
          <a:p>
            <a:r>
              <a:rPr lang="en-US" sz="2800" dirty="0"/>
              <a:t>Mozambique   </a:t>
            </a:r>
          </a:p>
          <a:p>
            <a:r>
              <a:rPr lang="en-US" sz="2800" dirty="0" smtClean="0"/>
              <a:t>Nepal</a:t>
            </a:r>
            <a:endParaRPr lang="en-US" sz="2800" dirty="0"/>
          </a:p>
          <a:p>
            <a:r>
              <a:rPr lang="en-US" sz="2800" dirty="0" smtClean="0"/>
              <a:t>Nigeria   </a:t>
            </a:r>
          </a:p>
          <a:p>
            <a:r>
              <a:rPr lang="en-US" sz="2800" dirty="0" err="1" smtClean="0"/>
              <a:t>Pakistán</a:t>
            </a:r>
            <a:r>
              <a:rPr lang="en-US" sz="2800" dirty="0" smtClean="0"/>
              <a:t>   </a:t>
            </a:r>
          </a:p>
          <a:p>
            <a:r>
              <a:rPr lang="en-US" sz="2800" dirty="0" smtClean="0"/>
              <a:t>Senegal</a:t>
            </a:r>
          </a:p>
          <a:p>
            <a:r>
              <a:rPr lang="en-US" sz="2800" dirty="0" err="1" smtClean="0"/>
              <a:t>Zimbabue</a:t>
            </a:r>
            <a:r>
              <a:rPr lang="en-US" sz="2800" dirty="0" smtClean="0"/>
              <a:t>   </a:t>
            </a:r>
            <a:endParaRPr lang="en-US" sz="2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Oh No Peru!  </a:t>
            </a:r>
            <a:r>
              <a:rPr lang="en-US" sz="3600" dirty="0" err="1" smtClean="0"/>
              <a:t>Peor</a:t>
            </a:r>
            <a:r>
              <a:rPr lang="en-US" sz="3600" dirty="0" smtClean="0"/>
              <a:t> </a:t>
            </a:r>
            <a:r>
              <a:rPr lang="en-US" sz="3600" dirty="0" err="1" smtClean="0"/>
              <a:t>Que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73311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09600" y="1898118"/>
            <a:ext cx="3733800" cy="3816882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Albania		$3913</a:t>
            </a:r>
          </a:p>
          <a:p>
            <a:r>
              <a:rPr lang="en-US" sz="2800" dirty="0" smtClean="0"/>
              <a:t>Angola		</a:t>
            </a:r>
          </a:p>
          <a:p>
            <a:r>
              <a:rPr lang="en-US" sz="2800" dirty="0" smtClean="0"/>
              <a:t>Bangladesh		</a:t>
            </a:r>
          </a:p>
          <a:p>
            <a:r>
              <a:rPr lang="en-US" sz="2800" dirty="0" smtClean="0"/>
              <a:t>Bolivia		</a:t>
            </a:r>
          </a:p>
          <a:p>
            <a:r>
              <a:rPr lang="en-US" sz="2800" dirty="0" smtClean="0"/>
              <a:t>Burkina Faso	</a:t>
            </a:r>
          </a:p>
          <a:p>
            <a:r>
              <a:rPr lang="es-ES_tradnl" sz="2800" dirty="0" err="1"/>
              <a:t>Côte</a:t>
            </a:r>
            <a:r>
              <a:rPr lang="es-ES_tradnl" sz="2800" dirty="0"/>
              <a:t> </a:t>
            </a:r>
            <a:r>
              <a:rPr lang="es-ES_tradnl" sz="2800" dirty="0" err="1" smtClean="0"/>
              <a:t>d’Ivoire</a:t>
            </a:r>
            <a:r>
              <a:rPr lang="es-ES_tradnl" sz="2800" dirty="0" smtClean="0"/>
              <a:t>	</a:t>
            </a:r>
          </a:p>
          <a:p>
            <a:r>
              <a:rPr lang="en-US" sz="2800" dirty="0" smtClean="0"/>
              <a:t>Jamaica		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4294967295"/>
          </p:nvPr>
        </p:nvSpPr>
        <p:spPr>
          <a:xfrm>
            <a:off x="4800600" y="1898118"/>
            <a:ext cx="3733800" cy="4114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Lesotho		</a:t>
            </a:r>
            <a:r>
              <a:rPr lang="en-US" sz="2400" dirty="0" smtClean="0"/>
              <a:t>$1283</a:t>
            </a:r>
            <a:endParaRPr lang="en-US" sz="2400" dirty="0"/>
          </a:p>
          <a:p>
            <a:r>
              <a:rPr lang="en-US" sz="2800" dirty="0"/>
              <a:t>Mozambique   </a:t>
            </a:r>
            <a:r>
              <a:rPr lang="en-US" sz="2800" dirty="0" smtClean="0"/>
              <a:t>	</a:t>
            </a:r>
          </a:p>
          <a:p>
            <a:r>
              <a:rPr lang="en-US" sz="2800" dirty="0" smtClean="0"/>
              <a:t>Nepal		</a:t>
            </a:r>
            <a:endParaRPr lang="en-US" sz="2800" dirty="0"/>
          </a:p>
          <a:p>
            <a:r>
              <a:rPr lang="en-US" sz="2800" dirty="0" smtClean="0"/>
              <a:t>Nigeria   		</a:t>
            </a:r>
          </a:p>
          <a:p>
            <a:r>
              <a:rPr lang="en-US" sz="2800" dirty="0" err="1" smtClean="0"/>
              <a:t>Pakistán</a:t>
            </a:r>
            <a:r>
              <a:rPr lang="en-US" sz="2800" dirty="0" smtClean="0"/>
              <a:t>  		</a:t>
            </a:r>
          </a:p>
          <a:p>
            <a:r>
              <a:rPr lang="en-US" sz="2800" dirty="0" smtClean="0"/>
              <a:t>Senegal		</a:t>
            </a:r>
          </a:p>
          <a:p>
            <a:r>
              <a:rPr lang="en-US" sz="2800" dirty="0" err="1" smtClean="0"/>
              <a:t>Zimbabue</a:t>
            </a:r>
            <a:r>
              <a:rPr lang="en-US" sz="2800" dirty="0" smtClean="0"/>
              <a:t>   	</a:t>
            </a:r>
            <a:endParaRPr lang="en-US" sz="2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Oh No </a:t>
            </a:r>
            <a:r>
              <a:rPr lang="en-US" sz="3600" dirty="0" err="1" smtClean="0"/>
              <a:t>Perú</a:t>
            </a:r>
            <a:r>
              <a:rPr lang="en-US" sz="3600" dirty="0" smtClean="0"/>
              <a:t>!  </a:t>
            </a:r>
            <a:r>
              <a:rPr lang="en-US" sz="3600" dirty="0" err="1" smtClean="0"/>
              <a:t>Peor</a:t>
            </a:r>
            <a:r>
              <a:rPr lang="en-US" sz="3600" dirty="0" smtClean="0"/>
              <a:t> </a:t>
            </a:r>
            <a:r>
              <a:rPr lang="en-US" sz="3600" dirty="0" err="1" smtClean="0"/>
              <a:t>Que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074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09600" y="1898967"/>
            <a:ext cx="3733800" cy="41148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Albania		$3913</a:t>
            </a:r>
          </a:p>
          <a:p>
            <a:r>
              <a:rPr lang="en-US" sz="2800" dirty="0" smtClean="0"/>
              <a:t>Angola		5873</a:t>
            </a:r>
          </a:p>
          <a:p>
            <a:r>
              <a:rPr lang="en-US" sz="2800" dirty="0" smtClean="0"/>
              <a:t>Bangladesh		</a:t>
            </a:r>
          </a:p>
          <a:p>
            <a:r>
              <a:rPr lang="en-US" sz="2800" dirty="0" smtClean="0"/>
              <a:t>Bolivia		</a:t>
            </a:r>
          </a:p>
          <a:p>
            <a:r>
              <a:rPr lang="en-US" sz="2800" dirty="0" smtClean="0"/>
              <a:t>Burkina Faso	</a:t>
            </a:r>
          </a:p>
          <a:p>
            <a:r>
              <a:rPr lang="es-ES_tradnl" sz="2800" dirty="0" err="1"/>
              <a:t>Côte</a:t>
            </a:r>
            <a:r>
              <a:rPr lang="es-ES_tradnl" sz="2800" dirty="0"/>
              <a:t> </a:t>
            </a:r>
            <a:r>
              <a:rPr lang="es-ES_tradnl" sz="2800" dirty="0" err="1" smtClean="0"/>
              <a:t>d’Ivoire</a:t>
            </a:r>
            <a:r>
              <a:rPr lang="es-ES_tradnl" sz="2800" dirty="0" smtClean="0"/>
              <a:t>	</a:t>
            </a:r>
          </a:p>
          <a:p>
            <a:r>
              <a:rPr lang="en-US" sz="2800" dirty="0" smtClean="0"/>
              <a:t>Jamaica		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4294967295"/>
          </p:nvPr>
        </p:nvSpPr>
        <p:spPr>
          <a:xfrm>
            <a:off x="4800600" y="1882438"/>
            <a:ext cx="3733800" cy="4114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Lesotho		</a:t>
            </a:r>
            <a:r>
              <a:rPr lang="en-US" sz="2400" dirty="0" smtClean="0"/>
              <a:t>$1283</a:t>
            </a:r>
            <a:endParaRPr lang="en-US" sz="2400" dirty="0"/>
          </a:p>
          <a:p>
            <a:r>
              <a:rPr lang="en-US" sz="2800" dirty="0"/>
              <a:t>Mozambique   </a:t>
            </a:r>
            <a:r>
              <a:rPr lang="en-US" sz="2800" dirty="0" smtClean="0"/>
              <a:t>	</a:t>
            </a:r>
            <a:r>
              <a:rPr lang="en-US" sz="2200" dirty="0" smtClean="0"/>
              <a:t>650</a:t>
            </a:r>
            <a:endParaRPr lang="en-US" sz="2200" dirty="0"/>
          </a:p>
          <a:p>
            <a:r>
              <a:rPr lang="en-US" sz="2800" dirty="0" smtClean="0"/>
              <a:t>Nepal		</a:t>
            </a:r>
            <a:endParaRPr lang="en-US" sz="2800" dirty="0"/>
          </a:p>
          <a:p>
            <a:r>
              <a:rPr lang="en-US" sz="2800" dirty="0" smtClean="0"/>
              <a:t>Nigeria   		</a:t>
            </a:r>
          </a:p>
          <a:p>
            <a:r>
              <a:rPr lang="en-US" sz="2800" dirty="0" err="1" smtClean="0"/>
              <a:t>Pakistán</a:t>
            </a:r>
            <a:r>
              <a:rPr lang="en-US" sz="2800" dirty="0" smtClean="0"/>
              <a:t>  		 </a:t>
            </a:r>
          </a:p>
          <a:p>
            <a:r>
              <a:rPr lang="en-US" sz="2800" dirty="0" smtClean="0"/>
              <a:t>Senegal		</a:t>
            </a:r>
          </a:p>
          <a:p>
            <a:r>
              <a:rPr lang="en-US" sz="2800" dirty="0" err="1" smtClean="0"/>
              <a:t>Zimbabue</a:t>
            </a:r>
            <a:r>
              <a:rPr lang="en-US" sz="2800" dirty="0" smtClean="0"/>
              <a:t>   	</a:t>
            </a:r>
            <a:endParaRPr lang="en-US" sz="2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Oh No </a:t>
            </a:r>
            <a:r>
              <a:rPr lang="en-US" dirty="0" err="1"/>
              <a:t>Perú</a:t>
            </a:r>
            <a:r>
              <a:rPr lang="en-US" dirty="0"/>
              <a:t>! </a:t>
            </a:r>
            <a:r>
              <a:rPr lang="en-US" dirty="0" smtClean="0"/>
              <a:t> </a:t>
            </a:r>
            <a:r>
              <a:rPr lang="en-US" dirty="0" err="1" smtClean="0"/>
              <a:t>Peor</a:t>
            </a:r>
            <a:r>
              <a:rPr lang="en-US" dirty="0" smtClean="0"/>
              <a:t> </a:t>
            </a:r>
            <a:r>
              <a:rPr lang="en-US" sz="3600" dirty="0" err="1" smtClean="0"/>
              <a:t>Que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8752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09600" y="1913798"/>
            <a:ext cx="3733800" cy="41148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Albania		$3913</a:t>
            </a:r>
          </a:p>
          <a:p>
            <a:r>
              <a:rPr lang="en-US" sz="2800" dirty="0" smtClean="0"/>
              <a:t>Angola		5873</a:t>
            </a:r>
          </a:p>
          <a:p>
            <a:r>
              <a:rPr lang="en-US" sz="2800" dirty="0" smtClean="0"/>
              <a:t>Bangladesh		818</a:t>
            </a:r>
          </a:p>
          <a:p>
            <a:r>
              <a:rPr lang="en-US" sz="2800" dirty="0" smtClean="0"/>
              <a:t>Bolivia		2532</a:t>
            </a:r>
          </a:p>
          <a:p>
            <a:r>
              <a:rPr lang="en-US" sz="2800" dirty="0" smtClean="0"/>
              <a:t>Burkina Faso	603</a:t>
            </a:r>
          </a:p>
          <a:p>
            <a:r>
              <a:rPr lang="es-ES_tradnl" sz="2800" dirty="0" err="1"/>
              <a:t>Côte</a:t>
            </a:r>
            <a:r>
              <a:rPr lang="es-ES_tradnl" sz="2800" dirty="0"/>
              <a:t> </a:t>
            </a:r>
            <a:r>
              <a:rPr lang="es-ES_tradnl" sz="2800" dirty="0" err="1" smtClean="0"/>
              <a:t>d’Ivoire</a:t>
            </a:r>
            <a:r>
              <a:rPr lang="es-ES_tradnl" sz="2800" dirty="0" smtClean="0"/>
              <a:t>	1054</a:t>
            </a:r>
          </a:p>
          <a:p>
            <a:r>
              <a:rPr lang="en-US" sz="2800" dirty="0" smtClean="0"/>
              <a:t>Jamaica		5541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4294967295"/>
          </p:nvPr>
        </p:nvSpPr>
        <p:spPr>
          <a:xfrm>
            <a:off x="4800600" y="1913798"/>
            <a:ext cx="3733800" cy="41148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Lesotho		$1283</a:t>
            </a:r>
            <a:endParaRPr lang="en-US" sz="2800" dirty="0"/>
          </a:p>
          <a:p>
            <a:r>
              <a:rPr lang="en-US" sz="2800" dirty="0"/>
              <a:t>Mozambique   </a:t>
            </a:r>
            <a:r>
              <a:rPr lang="en-US" sz="2800" dirty="0" smtClean="0"/>
              <a:t>	650</a:t>
            </a:r>
            <a:endParaRPr lang="en-US" sz="2800" dirty="0"/>
          </a:p>
          <a:p>
            <a:r>
              <a:rPr lang="en-US" sz="2800" dirty="0" smtClean="0"/>
              <a:t>Nepal		626</a:t>
            </a:r>
            <a:endParaRPr lang="en-US" sz="2800" dirty="0"/>
          </a:p>
          <a:p>
            <a:r>
              <a:rPr lang="en-US" sz="2800" dirty="0" smtClean="0"/>
              <a:t>Nigeria   		1631</a:t>
            </a:r>
          </a:p>
          <a:p>
            <a:r>
              <a:rPr lang="en-US" sz="2800" dirty="0" err="1" smtClean="0"/>
              <a:t>Pakistán</a:t>
            </a:r>
            <a:r>
              <a:rPr lang="en-US" sz="2800" dirty="0" smtClean="0"/>
              <a:t>  		1296 </a:t>
            </a:r>
          </a:p>
          <a:p>
            <a:r>
              <a:rPr lang="en-US" sz="2800" dirty="0" smtClean="0"/>
              <a:t>Senegal		1057</a:t>
            </a:r>
          </a:p>
          <a:p>
            <a:r>
              <a:rPr lang="en-US" sz="2800" dirty="0" err="1" smtClean="0"/>
              <a:t>Zimbabue</a:t>
            </a:r>
            <a:r>
              <a:rPr lang="en-US" sz="2800" dirty="0" smtClean="0"/>
              <a:t>   		756</a:t>
            </a:r>
            <a:endParaRPr lang="en-US" sz="2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Oh No </a:t>
            </a:r>
            <a:r>
              <a:rPr lang="en-US" dirty="0" err="1"/>
              <a:t>Perú</a:t>
            </a:r>
            <a:r>
              <a:rPr lang="en-US" dirty="0"/>
              <a:t>! </a:t>
            </a:r>
            <a:r>
              <a:rPr lang="en-US" dirty="0" smtClean="0"/>
              <a:t> </a:t>
            </a:r>
            <a:r>
              <a:rPr lang="en-US" dirty="0" err="1" smtClean="0"/>
              <a:t>Peor</a:t>
            </a:r>
            <a:r>
              <a:rPr lang="en-US" dirty="0" smtClean="0"/>
              <a:t> </a:t>
            </a:r>
            <a:r>
              <a:rPr lang="en-US" sz="3600" dirty="0" err="1" smtClean="0"/>
              <a:t>Que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3041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</a:t>
            </a:r>
            <a:r>
              <a:rPr lang="en-US" dirty="0" smtClean="0"/>
              <a:t>Competitiveness </a:t>
            </a:r>
            <a:r>
              <a:rPr lang="en-US" dirty="0" smtClean="0"/>
              <a:t>Index 2013-14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609600" y="2054917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</a:rPr>
              <a:t>“</a:t>
            </a:r>
            <a:r>
              <a:rPr lang="en-US" sz="2800" dirty="0" err="1" smtClean="0">
                <a:solidFill>
                  <a:srgbClr val="000000"/>
                </a:solidFill>
              </a:rPr>
              <a:t>Cuáles</a:t>
            </a:r>
            <a:r>
              <a:rPr lang="en-US" sz="2800" dirty="0" smtClean="0">
                <a:solidFill>
                  <a:srgbClr val="000000"/>
                </a:solidFill>
              </a:rPr>
              <a:t> son los </a:t>
            </a:r>
            <a:r>
              <a:rPr lang="en-US" sz="2800" dirty="0" err="1" smtClean="0">
                <a:solidFill>
                  <a:srgbClr val="000000"/>
                </a:solidFill>
              </a:rPr>
              <a:t>factores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más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problemáticos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para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hacer</a:t>
            </a:r>
            <a:r>
              <a:rPr lang="en-US" sz="2800" dirty="0" smtClean="0">
                <a:solidFill>
                  <a:srgbClr val="000000"/>
                </a:solidFill>
              </a:rPr>
              <a:t> el </a:t>
            </a:r>
            <a:r>
              <a:rPr lang="en-US" sz="2800" dirty="0" err="1" smtClean="0">
                <a:solidFill>
                  <a:srgbClr val="000000"/>
                </a:solidFill>
              </a:rPr>
              <a:t>negocio</a:t>
            </a:r>
            <a:r>
              <a:rPr lang="en-US" sz="2800" dirty="0" smtClean="0">
                <a:solidFill>
                  <a:srgbClr val="000000"/>
                </a:solidFill>
              </a:rPr>
              <a:t> en el </a:t>
            </a:r>
            <a:r>
              <a:rPr lang="en-US" sz="2800" dirty="0" err="1" smtClean="0">
                <a:solidFill>
                  <a:srgbClr val="000000"/>
                </a:solidFill>
              </a:rPr>
              <a:t>Perú</a:t>
            </a:r>
            <a:r>
              <a:rPr lang="en-US" sz="2800" dirty="0" smtClean="0">
                <a:solidFill>
                  <a:srgbClr val="000000"/>
                </a:solidFill>
              </a:rPr>
              <a:t>?”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err="1" smtClean="0">
                <a:solidFill>
                  <a:srgbClr val="000000"/>
                </a:solidFill>
              </a:rPr>
              <a:t>Ineficiente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administración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pública</a:t>
            </a:r>
            <a:endParaRPr lang="en-US" sz="2800" dirty="0" smtClean="0">
              <a:solidFill>
                <a:srgbClr val="00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800" dirty="0" err="1" smtClean="0">
                <a:solidFill>
                  <a:srgbClr val="000000"/>
                </a:solidFill>
              </a:rPr>
              <a:t>Corrupción</a:t>
            </a:r>
            <a:endParaRPr lang="en-US" sz="28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399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Ecuaciones</a:t>
            </a:r>
            <a:r>
              <a:rPr lang="en-US" dirty="0" smtClean="0"/>
              <a:t> </a:t>
            </a:r>
            <a:r>
              <a:rPr lang="en-US" dirty="0" err="1"/>
              <a:t>E</a:t>
            </a:r>
            <a:r>
              <a:rPr lang="en-US" dirty="0" err="1" smtClean="0"/>
              <a:t>structurales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11716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rgbClr val="000000"/>
                </a:solidFill>
              </a:rPr>
              <a:t>Dreher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i="1" dirty="0">
                <a:solidFill>
                  <a:srgbClr val="000000"/>
                </a:solidFill>
              </a:rPr>
              <a:t>et al. </a:t>
            </a:r>
            <a:r>
              <a:rPr lang="en-US" sz="2800" dirty="0">
                <a:solidFill>
                  <a:srgbClr val="000000"/>
                </a:solidFill>
              </a:rPr>
              <a:t>(2007) </a:t>
            </a:r>
            <a:r>
              <a:rPr lang="en-US" sz="2800" dirty="0" err="1" smtClean="0">
                <a:solidFill>
                  <a:srgbClr val="000000"/>
                </a:solidFill>
              </a:rPr>
              <a:t>estiman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cuánto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afecta</a:t>
            </a:r>
            <a:r>
              <a:rPr lang="en-US" sz="2800" dirty="0" smtClean="0">
                <a:solidFill>
                  <a:srgbClr val="000000"/>
                </a:solidFill>
              </a:rPr>
              <a:t> la </a:t>
            </a:r>
            <a:r>
              <a:rPr lang="en-US" sz="2800" dirty="0" err="1" smtClean="0">
                <a:solidFill>
                  <a:srgbClr val="000000"/>
                </a:solidFill>
              </a:rPr>
              <a:t>corrupción</a:t>
            </a:r>
            <a:r>
              <a:rPr lang="en-US" sz="2800" dirty="0" smtClean="0">
                <a:solidFill>
                  <a:srgbClr val="000000"/>
                </a:solidFill>
              </a:rPr>
              <a:t> al PIB de un </a:t>
            </a:r>
            <a:r>
              <a:rPr lang="en-US" sz="2800" dirty="0" err="1" smtClean="0">
                <a:solidFill>
                  <a:srgbClr val="000000"/>
                </a:solidFill>
              </a:rPr>
              <a:t>país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sz="2800" dirty="0" err="1" smtClean="0">
                <a:solidFill>
                  <a:srgbClr val="000000"/>
                </a:solidFill>
              </a:rPr>
              <a:t>Resultados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para</a:t>
            </a:r>
            <a:r>
              <a:rPr lang="en-US" sz="2800" dirty="0" smtClean="0">
                <a:solidFill>
                  <a:srgbClr val="000000"/>
                </a:solidFill>
              </a:rPr>
              <a:t> 100 </a:t>
            </a:r>
            <a:r>
              <a:rPr lang="en-US" sz="2800" dirty="0" err="1" smtClean="0">
                <a:solidFill>
                  <a:srgbClr val="000000"/>
                </a:solidFill>
              </a:rPr>
              <a:t>países</a:t>
            </a:r>
            <a:r>
              <a:rPr lang="en-US" sz="2800" dirty="0" smtClean="0">
                <a:solidFill>
                  <a:srgbClr val="000000"/>
                </a:solidFill>
              </a:rPr>
              <a:t> en </a:t>
            </a:r>
            <a:r>
              <a:rPr lang="en-US" sz="2800" dirty="0" smtClean="0">
                <a:solidFill>
                  <a:srgbClr val="FF0000"/>
                </a:solidFill>
              </a:rPr>
              <a:t>1997</a:t>
            </a:r>
          </a:p>
        </p:txBody>
      </p:sp>
    </p:spTree>
    <p:extLst>
      <p:ext uri="{BB962C8B-B14F-4D97-AF65-F5344CB8AC3E}">
        <p14:creationId xmlns:p14="http://schemas.microsoft.com/office/powerpoint/2010/main" val="3334224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Dreher</a:t>
            </a:r>
            <a:r>
              <a:rPr lang="en-US" dirty="0" smtClean="0"/>
              <a:t> </a:t>
            </a:r>
            <a:r>
              <a:rPr lang="en-US" i="1" dirty="0" smtClean="0"/>
              <a:t>et al. </a:t>
            </a:r>
            <a:r>
              <a:rPr lang="en-US" dirty="0" smtClean="0"/>
              <a:t>(2007) </a:t>
            </a:r>
            <a:r>
              <a:rPr lang="en-US" dirty="0" err="1" smtClean="0"/>
              <a:t>Estiman</a:t>
            </a:r>
            <a:r>
              <a:rPr lang="en-US" dirty="0" smtClean="0"/>
              <a:t> </a:t>
            </a:r>
            <a:r>
              <a:rPr lang="en-US" dirty="0" err="1" smtClean="0"/>
              <a:t>Cuanto</a:t>
            </a:r>
            <a:r>
              <a:rPr lang="en-US" dirty="0" smtClean="0"/>
              <a:t> </a:t>
            </a:r>
            <a:r>
              <a:rPr lang="en-US" dirty="0" err="1" smtClean="0"/>
              <a:t>Afectó</a:t>
            </a:r>
            <a:r>
              <a:rPr lang="en-US" dirty="0" smtClean="0"/>
              <a:t> </a:t>
            </a:r>
            <a:r>
              <a:rPr lang="en-US" dirty="0" smtClean="0"/>
              <a:t>la </a:t>
            </a:r>
            <a:r>
              <a:rPr lang="en-US" dirty="0" err="1" smtClean="0"/>
              <a:t>Corrupción</a:t>
            </a:r>
            <a:r>
              <a:rPr lang="en-US" dirty="0" smtClean="0"/>
              <a:t> </a:t>
            </a:r>
            <a:r>
              <a:rPr lang="en-US" dirty="0" smtClean="0"/>
              <a:t>al PIB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La </a:t>
            </a:r>
            <a:r>
              <a:rPr lang="en-US" sz="2800" dirty="0" err="1" smtClean="0">
                <a:solidFill>
                  <a:schemeClr val="tx1"/>
                </a:solidFill>
              </a:rPr>
              <a:t>corrupción</a:t>
            </a:r>
            <a:r>
              <a:rPr lang="en-US" sz="2800" dirty="0" smtClean="0">
                <a:solidFill>
                  <a:schemeClr val="tx1"/>
                </a:solidFill>
              </a:rPr>
              <a:t> en el Peru </a:t>
            </a:r>
            <a:r>
              <a:rPr lang="en-US" sz="2800" dirty="0" err="1" smtClean="0">
                <a:solidFill>
                  <a:schemeClr val="tx1"/>
                </a:solidFill>
              </a:rPr>
              <a:t>resultó</a:t>
            </a:r>
            <a:r>
              <a:rPr lang="en-US" sz="2800" dirty="0" smtClean="0">
                <a:solidFill>
                  <a:schemeClr val="tx1"/>
                </a:solidFill>
              </a:rPr>
              <a:t> en </a:t>
            </a:r>
            <a:r>
              <a:rPr lang="en-US" sz="2800" dirty="0" err="1" smtClean="0">
                <a:solidFill>
                  <a:schemeClr val="tx1"/>
                </a:solidFill>
              </a:rPr>
              <a:t>una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pérdida</a:t>
            </a:r>
            <a:r>
              <a:rPr lang="en-US" sz="2800" dirty="0" smtClean="0">
                <a:solidFill>
                  <a:schemeClr val="tx1"/>
                </a:solidFill>
              </a:rPr>
              <a:t> de </a:t>
            </a:r>
          </a:p>
          <a:p>
            <a:pPr marL="0" indent="0" algn="ctr">
              <a:buNone/>
            </a:pPr>
            <a:r>
              <a:rPr lang="en-US" sz="48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59% </a:t>
            </a:r>
            <a:r>
              <a:rPr lang="en-US" sz="2800" dirty="0" smtClean="0">
                <a:solidFill>
                  <a:srgbClr val="000000"/>
                </a:solidFill>
              </a:rPr>
              <a:t>del PIB</a:t>
            </a:r>
          </a:p>
        </p:txBody>
      </p:sp>
    </p:spTree>
    <p:extLst>
      <p:ext uri="{BB962C8B-B14F-4D97-AF65-F5344CB8AC3E}">
        <p14:creationId xmlns:p14="http://schemas.microsoft.com/office/powerpoint/2010/main" val="609505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Implicaciones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199"/>
            <a:ext cx="7924800" cy="438542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2B142D"/>
                </a:solidFill>
              </a:rPr>
              <a:t>El </a:t>
            </a:r>
            <a:r>
              <a:rPr lang="en-US" sz="2400" dirty="0" err="1" smtClean="0">
                <a:solidFill>
                  <a:srgbClr val="2B142D"/>
                </a:solidFill>
              </a:rPr>
              <a:t>Perú</a:t>
            </a:r>
            <a:r>
              <a:rPr lang="en-US" sz="2400" dirty="0" smtClean="0">
                <a:solidFill>
                  <a:srgbClr val="2B142D"/>
                </a:solidFill>
              </a:rPr>
              <a:t> </a:t>
            </a:r>
            <a:r>
              <a:rPr lang="en-US" sz="2400" dirty="0" err="1" smtClean="0">
                <a:solidFill>
                  <a:srgbClr val="2B142D"/>
                </a:solidFill>
              </a:rPr>
              <a:t>tiene</a:t>
            </a:r>
            <a:r>
              <a:rPr lang="en-US" sz="2400" dirty="0" smtClean="0">
                <a:solidFill>
                  <a:srgbClr val="2B142D"/>
                </a:solidFill>
              </a:rPr>
              <a:t> </a:t>
            </a:r>
            <a:r>
              <a:rPr lang="en-US" sz="2400" dirty="0" err="1" smtClean="0">
                <a:solidFill>
                  <a:srgbClr val="2B142D"/>
                </a:solidFill>
              </a:rPr>
              <a:t>muchas</a:t>
            </a:r>
            <a:r>
              <a:rPr lang="en-US" sz="2400" dirty="0" smtClean="0">
                <a:solidFill>
                  <a:srgbClr val="2B142D"/>
                </a:solidFill>
              </a:rPr>
              <a:t> </a:t>
            </a:r>
            <a:r>
              <a:rPr lang="en-US" sz="2400" dirty="0" err="1" smtClean="0">
                <a:solidFill>
                  <a:srgbClr val="2B142D"/>
                </a:solidFill>
              </a:rPr>
              <a:t>ventajas</a:t>
            </a:r>
            <a:r>
              <a:rPr lang="en-US" sz="2400" dirty="0" smtClean="0">
                <a:solidFill>
                  <a:srgbClr val="2B142D"/>
                </a:solidFill>
              </a:rPr>
              <a:t> </a:t>
            </a:r>
            <a:r>
              <a:rPr lang="en-US" sz="2400" dirty="0" err="1" smtClean="0">
                <a:solidFill>
                  <a:srgbClr val="2B142D"/>
                </a:solidFill>
              </a:rPr>
              <a:t>competitivas</a:t>
            </a:r>
            <a:endParaRPr lang="en-US" sz="2400" dirty="0" smtClean="0">
              <a:solidFill>
                <a:srgbClr val="2B142D"/>
              </a:solidFill>
            </a:endParaRPr>
          </a:p>
          <a:p>
            <a:pPr lvl="1"/>
            <a:r>
              <a:rPr lang="en-US" sz="2000" dirty="0" err="1" smtClean="0">
                <a:solidFill>
                  <a:srgbClr val="2B142D"/>
                </a:solidFill>
              </a:rPr>
              <a:t>Políticas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macroeconómicas</a:t>
            </a:r>
            <a:endParaRPr lang="en-US" sz="2000" dirty="0">
              <a:solidFill>
                <a:srgbClr val="2B142D"/>
              </a:solidFill>
            </a:endParaRPr>
          </a:p>
          <a:p>
            <a:pPr lvl="1"/>
            <a:r>
              <a:rPr lang="en-US" sz="2000" dirty="0" smtClean="0">
                <a:solidFill>
                  <a:srgbClr val="2B142D"/>
                </a:solidFill>
              </a:rPr>
              <a:t>Lima </a:t>
            </a:r>
            <a:r>
              <a:rPr lang="en-US" sz="2000" dirty="0" err="1" smtClean="0">
                <a:solidFill>
                  <a:srgbClr val="2B142D"/>
                </a:solidFill>
              </a:rPr>
              <a:t>como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centro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puerto</a:t>
            </a:r>
            <a:endParaRPr lang="en-US" sz="2000" dirty="0" smtClean="0">
              <a:solidFill>
                <a:srgbClr val="2B142D"/>
              </a:solidFill>
            </a:endParaRPr>
          </a:p>
          <a:p>
            <a:pPr lvl="1"/>
            <a:r>
              <a:rPr lang="en-US" sz="2000" dirty="0" err="1" smtClean="0">
                <a:solidFill>
                  <a:srgbClr val="2B142D"/>
                </a:solidFill>
              </a:rPr>
              <a:t>Talento</a:t>
            </a:r>
            <a:endParaRPr lang="en-US" sz="2000" dirty="0" smtClean="0">
              <a:solidFill>
                <a:srgbClr val="2B142D"/>
              </a:solidFill>
            </a:endParaRPr>
          </a:p>
          <a:p>
            <a:pPr lvl="1"/>
            <a:r>
              <a:rPr lang="en-US" sz="2000" dirty="0" err="1" smtClean="0">
                <a:solidFill>
                  <a:srgbClr val="2B142D"/>
                </a:solidFill>
              </a:rPr>
              <a:t>Algunos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marcos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legales</a:t>
            </a:r>
            <a:endParaRPr lang="en-US" sz="2000" dirty="0" smtClean="0">
              <a:solidFill>
                <a:srgbClr val="2B142D"/>
              </a:solidFill>
            </a:endParaRPr>
          </a:p>
          <a:p>
            <a:pPr lvl="1"/>
            <a:r>
              <a:rPr lang="en-US" sz="2000" dirty="0" err="1" smtClean="0">
                <a:solidFill>
                  <a:srgbClr val="2B142D"/>
                </a:solidFill>
              </a:rPr>
              <a:t>Recursos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naturales</a:t>
            </a:r>
            <a:endParaRPr lang="en-US" sz="2000" dirty="0" smtClean="0">
              <a:solidFill>
                <a:srgbClr val="2B142D"/>
              </a:solidFill>
            </a:endParaRPr>
          </a:p>
          <a:p>
            <a:pPr lvl="1"/>
            <a:r>
              <a:rPr lang="en-US" sz="2000" dirty="0" err="1" smtClean="0">
                <a:solidFill>
                  <a:srgbClr val="2B142D"/>
                </a:solidFill>
              </a:rPr>
              <a:t>Turismo</a:t>
            </a:r>
            <a:endParaRPr lang="en-US" sz="2000" dirty="0" smtClean="0">
              <a:solidFill>
                <a:srgbClr val="2B142D"/>
              </a:solidFill>
            </a:endParaRP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65898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Implicaciones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199"/>
            <a:ext cx="7924800" cy="438542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Perú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tiene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muchas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ventajas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competitivas</a:t>
            </a:r>
            <a:endParaRPr lang="en-U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Políticas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macroeconómicas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Lima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centro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puerto</a:t>
            </a:r>
            <a:endParaRPr lang="en-US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Talento</a:t>
            </a:r>
            <a:endParaRPr lang="en-US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Algunos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marcos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legales</a:t>
            </a:r>
            <a:endParaRPr lang="en-US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Recursos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naturales</a:t>
            </a:r>
            <a:endParaRPr lang="en-US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Turismo</a:t>
            </a:r>
            <a:endParaRPr lang="en-US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2000" dirty="0" err="1" smtClean="0">
                <a:solidFill>
                  <a:srgbClr val="2B142D"/>
                </a:solidFill>
              </a:rPr>
              <a:t>Pero</a:t>
            </a:r>
            <a:r>
              <a:rPr lang="en-US" sz="2000" dirty="0" smtClean="0">
                <a:solidFill>
                  <a:srgbClr val="2B142D"/>
                </a:solidFill>
              </a:rPr>
              <a:t> entre los </a:t>
            </a:r>
            <a:r>
              <a:rPr lang="en-US" sz="2000" dirty="0" err="1" smtClean="0">
                <a:solidFill>
                  <a:srgbClr val="2B142D"/>
                </a:solidFill>
              </a:rPr>
              <a:t>principales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obstáculos</a:t>
            </a:r>
            <a:r>
              <a:rPr lang="en-US" sz="2000" dirty="0" smtClean="0">
                <a:solidFill>
                  <a:srgbClr val="2B142D"/>
                </a:solidFill>
              </a:rPr>
              <a:t> al </a:t>
            </a:r>
            <a:r>
              <a:rPr lang="en-US" sz="2000" dirty="0" err="1" smtClean="0">
                <a:solidFill>
                  <a:srgbClr val="2B142D"/>
                </a:solidFill>
              </a:rPr>
              <a:t>progreso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económico</a:t>
            </a:r>
            <a:r>
              <a:rPr lang="en-US" sz="2000" dirty="0" smtClean="0">
                <a:solidFill>
                  <a:srgbClr val="2B142D"/>
                </a:solidFill>
              </a:rPr>
              <a:t> </a:t>
            </a:r>
            <a:r>
              <a:rPr lang="en-US" sz="2000" dirty="0" err="1" smtClean="0">
                <a:solidFill>
                  <a:srgbClr val="2B142D"/>
                </a:solidFill>
              </a:rPr>
              <a:t>es</a:t>
            </a:r>
            <a:r>
              <a:rPr lang="en-US" sz="2000" dirty="0" smtClean="0">
                <a:solidFill>
                  <a:srgbClr val="2B142D"/>
                </a:solidFill>
              </a:rPr>
              <a:t> la </a:t>
            </a:r>
          </a:p>
          <a:p>
            <a:pPr marL="0" indent="0" algn="ctr">
              <a:buNone/>
            </a:pPr>
            <a:r>
              <a:rPr lang="en-US" sz="44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CORRUPCIÓN</a:t>
            </a:r>
            <a:endParaRPr lang="en-US" sz="4400" b="1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97400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Indice</a:t>
            </a:r>
            <a:r>
              <a:rPr lang="en-US" dirty="0" smtClean="0"/>
              <a:t> de </a:t>
            </a:r>
            <a:r>
              <a:rPr lang="en-US" dirty="0" err="1" smtClean="0"/>
              <a:t>Percepciones</a:t>
            </a:r>
            <a:r>
              <a:rPr lang="en-US" dirty="0" smtClean="0"/>
              <a:t> de </a:t>
            </a:r>
            <a:r>
              <a:rPr lang="en-US" dirty="0" err="1" smtClean="0"/>
              <a:t>Corrupcion</a:t>
            </a:r>
            <a:r>
              <a:rPr lang="en-US" dirty="0" smtClean="0"/>
              <a:t>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164676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</a:rPr>
              <a:t>Transparencia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Internacional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</a:t>
            </a:r>
            <a:r>
              <a:rPr lang="en-US" sz="2800" dirty="0" err="1" smtClean="0">
                <a:solidFill>
                  <a:srgbClr val="000000"/>
                </a:solidFill>
              </a:rPr>
              <a:t>ombina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varias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encuestas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El </a:t>
            </a:r>
            <a:r>
              <a:rPr lang="en-US" sz="2800" dirty="0" err="1" smtClean="0">
                <a:solidFill>
                  <a:srgbClr val="000000"/>
                </a:solidFill>
              </a:rPr>
              <a:t>Perú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44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67787B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83</a:t>
            </a:r>
            <a:r>
              <a:rPr lang="en-US" sz="40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67787B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of 176 countries</a:t>
            </a:r>
          </a:p>
          <a:p>
            <a:r>
              <a:rPr lang="en-US" sz="2800" dirty="0" err="1" smtClean="0">
                <a:solidFill>
                  <a:srgbClr val="FF0000"/>
                </a:solidFill>
              </a:rPr>
              <a:t>Peor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El Salvador, Ghana, Liberia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47802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Motores</a:t>
            </a:r>
            <a:r>
              <a:rPr lang="en-US" dirty="0" smtClean="0"/>
              <a:t> de </a:t>
            </a:r>
            <a:r>
              <a:rPr lang="en-US" dirty="0" err="1" smtClean="0"/>
              <a:t>Reforma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err="1" smtClean="0">
                <a:solidFill>
                  <a:srgbClr val="000000"/>
                </a:solidFill>
              </a:rPr>
              <a:t>Factores</a:t>
            </a:r>
            <a:r>
              <a:rPr lang="en-US" sz="2600" dirty="0" smtClean="0">
                <a:solidFill>
                  <a:srgbClr val="000000"/>
                </a:solidFill>
              </a:rPr>
              <a:t> macro contra la </a:t>
            </a:r>
            <a:r>
              <a:rPr lang="en-US" sz="2600" dirty="0" err="1" smtClean="0">
                <a:solidFill>
                  <a:srgbClr val="000000"/>
                </a:solidFill>
              </a:rPr>
              <a:t>corrupción</a:t>
            </a:r>
            <a:endParaRPr lang="en-US" sz="2600" dirty="0" smtClean="0">
              <a:solidFill>
                <a:srgbClr val="000000"/>
              </a:solidFill>
            </a:endParaRPr>
          </a:p>
          <a:p>
            <a:r>
              <a:rPr lang="en-US" sz="2600" dirty="0" err="1" smtClean="0">
                <a:solidFill>
                  <a:srgbClr val="000000"/>
                </a:solidFill>
              </a:rPr>
              <a:t>Mercados</a:t>
            </a:r>
            <a:r>
              <a:rPr lang="en-US" sz="2600" dirty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favorecen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países</a:t>
            </a:r>
            <a:r>
              <a:rPr lang="en-US" sz="2600" dirty="0" smtClean="0">
                <a:solidFill>
                  <a:srgbClr val="000000"/>
                </a:solidFill>
              </a:rPr>
              <a:t> con </a:t>
            </a:r>
            <a:r>
              <a:rPr lang="en-US" sz="2600" dirty="0" err="1" smtClean="0">
                <a:solidFill>
                  <a:srgbClr val="000000"/>
                </a:solidFill>
              </a:rPr>
              <a:t>menos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corrupción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sz="2600" dirty="0" smtClean="0">
                <a:solidFill>
                  <a:srgbClr val="000000"/>
                </a:solidFill>
              </a:rPr>
              <a:t>La </a:t>
            </a:r>
            <a:r>
              <a:rPr lang="en-US" sz="2600" dirty="0" err="1" smtClean="0">
                <a:solidFill>
                  <a:srgbClr val="000000"/>
                </a:solidFill>
              </a:rPr>
              <a:t>revolución</a:t>
            </a:r>
            <a:r>
              <a:rPr lang="en-US" sz="2600" dirty="0" smtClean="0">
                <a:solidFill>
                  <a:srgbClr val="000000"/>
                </a:solidFill>
              </a:rPr>
              <a:t> de </a:t>
            </a:r>
            <a:r>
              <a:rPr lang="en-US" sz="2600" dirty="0" err="1" smtClean="0">
                <a:solidFill>
                  <a:srgbClr val="000000"/>
                </a:solidFill>
              </a:rPr>
              <a:t>información</a:t>
            </a:r>
            <a:endParaRPr lang="en-US" sz="2600" dirty="0" smtClean="0">
              <a:solidFill>
                <a:srgbClr val="000000"/>
              </a:solidFill>
            </a:endParaRPr>
          </a:p>
          <a:p>
            <a:r>
              <a:rPr lang="en-US" sz="2600" dirty="0" smtClean="0">
                <a:solidFill>
                  <a:srgbClr val="000000"/>
                </a:solidFill>
              </a:rPr>
              <a:t>Las crisis </a:t>
            </a:r>
            <a:r>
              <a:rPr lang="en-US" sz="2600" dirty="0" err="1" smtClean="0">
                <a:solidFill>
                  <a:srgbClr val="000000"/>
                </a:solidFill>
              </a:rPr>
              <a:t>económicas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sz="2600" dirty="0" smtClean="0">
                <a:solidFill>
                  <a:srgbClr val="000000"/>
                </a:solidFill>
              </a:rPr>
              <a:t>Los </a:t>
            </a:r>
            <a:r>
              <a:rPr lang="en-US" sz="2600" dirty="0" err="1" smtClean="0">
                <a:solidFill>
                  <a:srgbClr val="000000"/>
                </a:solidFill>
              </a:rPr>
              <a:t>papeles</a:t>
            </a:r>
            <a:r>
              <a:rPr lang="en-US" sz="2600" dirty="0" smtClean="0">
                <a:solidFill>
                  <a:srgbClr val="000000"/>
                </a:solidFill>
              </a:rPr>
              <a:t> de </a:t>
            </a:r>
            <a:r>
              <a:rPr lang="en-US" sz="2600" dirty="0" err="1" smtClean="0">
                <a:solidFill>
                  <a:srgbClr val="000000"/>
                </a:solidFill>
              </a:rPr>
              <a:t>instituciones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internacionales</a:t>
            </a:r>
            <a:endParaRPr lang="en-US" sz="2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91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Otro Motor:  La Colaboración Público-Privada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600" dirty="0" smtClean="0">
                <a:solidFill>
                  <a:srgbClr val="000000"/>
                </a:solidFill>
              </a:rPr>
              <a:t>Bangalore Agenda </a:t>
            </a:r>
            <a:r>
              <a:rPr lang="es-ES_tradnl" sz="2600" dirty="0" err="1" smtClean="0">
                <a:solidFill>
                  <a:srgbClr val="000000"/>
                </a:solidFill>
              </a:rPr>
              <a:t>Task</a:t>
            </a:r>
            <a:r>
              <a:rPr lang="es-ES_tradnl" sz="2600" dirty="0" smtClean="0">
                <a:solidFill>
                  <a:srgbClr val="000000"/>
                </a:solidFill>
              </a:rPr>
              <a:t> </a:t>
            </a:r>
            <a:r>
              <a:rPr lang="es-ES_tradnl" sz="2600" dirty="0" err="1" smtClean="0">
                <a:solidFill>
                  <a:srgbClr val="000000"/>
                </a:solidFill>
              </a:rPr>
              <a:t>Force</a:t>
            </a:r>
            <a:r>
              <a:rPr lang="es-ES_tradnl" sz="2600" dirty="0" smtClean="0">
                <a:solidFill>
                  <a:srgbClr val="000000"/>
                </a:solidFill>
              </a:rPr>
              <a:t> (</a:t>
            </a:r>
            <a:r>
              <a:rPr lang="es-ES_tradnl" sz="2600" dirty="0">
                <a:solidFill>
                  <a:srgbClr val="000000"/>
                </a:solidFill>
              </a:rPr>
              <a:t>India)</a:t>
            </a:r>
          </a:p>
          <a:p>
            <a:r>
              <a:rPr lang="es-ES_tradnl" sz="2600" dirty="0">
                <a:solidFill>
                  <a:srgbClr val="000000"/>
                </a:solidFill>
              </a:rPr>
              <a:t>Desarrollo de cuadros de mando  (Filipinas)</a:t>
            </a:r>
          </a:p>
          <a:p>
            <a:r>
              <a:rPr lang="es-ES_tradnl" sz="2600" dirty="0">
                <a:solidFill>
                  <a:srgbClr val="000000"/>
                </a:solidFill>
              </a:rPr>
              <a:t>Redes sociales </a:t>
            </a:r>
            <a:r>
              <a:rPr lang="es-ES_tradnl" sz="2600" dirty="0" smtClean="0">
                <a:solidFill>
                  <a:srgbClr val="000000"/>
                </a:solidFill>
              </a:rPr>
              <a:t>(</a:t>
            </a:r>
            <a:r>
              <a:rPr lang="es-ES_tradnl" sz="2600" dirty="0" err="1" smtClean="0">
                <a:solidFill>
                  <a:srgbClr val="000000"/>
                </a:solidFill>
              </a:rPr>
              <a:t>Ipaidabribe.com</a:t>
            </a:r>
            <a:r>
              <a:rPr lang="es-ES_tradnl" sz="2600" dirty="0" smtClean="0">
                <a:solidFill>
                  <a:srgbClr val="000000"/>
                </a:solidFill>
              </a:rPr>
              <a:t>)</a:t>
            </a:r>
            <a:endParaRPr lang="es-ES_tradnl" sz="2600" dirty="0">
              <a:solidFill>
                <a:srgbClr val="000000"/>
              </a:solidFill>
            </a:endParaRPr>
          </a:p>
          <a:p>
            <a:r>
              <a:rPr lang="es-ES_tradnl" sz="2600" dirty="0">
                <a:solidFill>
                  <a:srgbClr val="000000"/>
                </a:solidFill>
              </a:rPr>
              <a:t>Pactos de integridad (Transparencia Internacional</a:t>
            </a:r>
            <a:r>
              <a:rPr lang="es-ES_tradnl" sz="2600" dirty="0" smtClean="0">
                <a:solidFill>
                  <a:srgbClr val="000000"/>
                </a:solidFill>
              </a:rPr>
              <a:t>)</a:t>
            </a:r>
            <a:endParaRPr lang="es-ES_tradnl" sz="2600" dirty="0">
              <a:solidFill>
                <a:srgbClr val="000000"/>
              </a:solidFill>
            </a:endParaRPr>
          </a:p>
          <a:p>
            <a:r>
              <a:rPr lang="es-ES_tradnl" sz="2600" dirty="0" smtClean="0">
                <a:solidFill>
                  <a:srgbClr val="000000"/>
                </a:solidFill>
              </a:rPr>
              <a:t>Ciudadanos al Día (Perú)</a:t>
            </a:r>
            <a:endParaRPr lang="es-ES_tradnl" sz="2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05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 </a:t>
            </a:r>
            <a:r>
              <a:rPr lang="en-US" dirty="0" err="1" smtClean="0"/>
              <a:t>Ejemplo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>
                <a:solidFill>
                  <a:schemeClr val="tx1"/>
                </a:solidFill>
              </a:rPr>
              <a:t>Un </a:t>
            </a:r>
            <a:r>
              <a:rPr lang="en-US" sz="2400" dirty="0" err="1" smtClean="0">
                <a:solidFill>
                  <a:schemeClr val="tx1"/>
                </a:solidFill>
              </a:rPr>
              <a:t>presidente</a:t>
            </a:r>
            <a:r>
              <a:rPr lang="en-US" sz="2400" dirty="0" smtClean="0">
                <a:solidFill>
                  <a:schemeClr val="tx1"/>
                </a:solidFill>
              </a:rPr>
              <a:t> en </a:t>
            </a:r>
            <a:r>
              <a:rPr lang="en-US" sz="2400" dirty="0" err="1" smtClean="0">
                <a:solidFill>
                  <a:schemeClr val="tx1"/>
                </a:solidFill>
              </a:rPr>
              <a:t>peligro</a:t>
            </a:r>
            <a:endParaRPr lang="en-US" sz="2400" dirty="0">
              <a:solidFill>
                <a:schemeClr val="tx1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chemeClr val="tx1"/>
                </a:solidFill>
              </a:rPr>
              <a:t>Las </a:t>
            </a:r>
            <a:r>
              <a:rPr lang="en-US" sz="2400" dirty="0" err="1" smtClean="0">
                <a:solidFill>
                  <a:schemeClr val="tx1"/>
                </a:solidFill>
              </a:rPr>
              <a:t>tentaciones</a:t>
            </a:r>
            <a:r>
              <a:rPr lang="en-US" sz="2400" dirty="0" smtClean="0">
                <a:solidFill>
                  <a:schemeClr val="tx1"/>
                </a:solidFill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</a:rPr>
              <a:t>una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agencia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responsable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carreteras</a:t>
            </a:r>
            <a:r>
              <a:rPr lang="en-US" sz="2400" dirty="0" smtClean="0">
                <a:solidFill>
                  <a:schemeClr val="tx1"/>
                </a:solidFill>
              </a:rPr>
              <a:t> y </a:t>
            </a:r>
            <a:r>
              <a:rPr lang="en-US" sz="2400" dirty="0" err="1" smtClean="0">
                <a:solidFill>
                  <a:schemeClr val="tx1"/>
                </a:solidFill>
              </a:rPr>
              <a:t>puentes</a:t>
            </a:r>
            <a:endParaRPr lang="en-US" sz="2400" dirty="0">
              <a:solidFill>
                <a:schemeClr val="tx1"/>
              </a:solidFill>
            </a:endParaRPr>
          </a:p>
          <a:p>
            <a:pPr eaLnBrk="1" hangingPunct="1"/>
            <a:r>
              <a:rPr lang="en-US" sz="2400" dirty="0" err="1" smtClean="0">
                <a:solidFill>
                  <a:schemeClr val="tx1"/>
                </a:solidFill>
              </a:rPr>
              <a:t>Nombrando</a:t>
            </a:r>
            <a:r>
              <a:rPr lang="en-US" sz="2400" dirty="0" smtClean="0">
                <a:solidFill>
                  <a:schemeClr val="tx1"/>
                </a:solidFill>
              </a:rPr>
              <a:t> a los </a:t>
            </a:r>
            <a:r>
              <a:rPr lang="en-US" sz="2400" dirty="0" err="1" smtClean="0">
                <a:solidFill>
                  <a:schemeClr val="tx1"/>
                </a:solidFill>
              </a:rPr>
              <a:t>jefes</a:t>
            </a:r>
            <a:endParaRPr lang="en-US" sz="2400" dirty="0">
              <a:solidFill>
                <a:schemeClr val="tx1"/>
              </a:solidFill>
            </a:endParaRPr>
          </a:p>
          <a:p>
            <a:pPr eaLnBrk="1" hangingPunct="1"/>
            <a:r>
              <a:rPr lang="en-US" sz="2400" dirty="0" err="1" smtClean="0">
                <a:solidFill>
                  <a:schemeClr val="tx1"/>
                </a:solidFill>
              </a:rPr>
              <a:t>Cambiando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reglas</a:t>
            </a:r>
            <a:endParaRPr lang="en-US" sz="2400" dirty="0">
              <a:solidFill>
                <a:schemeClr val="tx1"/>
              </a:solidFill>
            </a:endParaRPr>
          </a:p>
          <a:p>
            <a:pPr lvl="1" eaLnBrk="1" hangingPunct="1"/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Descentralización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 e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integración</a:t>
            </a:r>
            <a:endParaRPr lang="en-US" sz="2000" dirty="0">
              <a:solidFill>
                <a:schemeClr val="tx1"/>
              </a:solidFill>
              <a:ea typeface="ＭＳ Ｐゴシック" charset="0"/>
            </a:endParaRPr>
          </a:p>
          <a:p>
            <a:pPr lvl="1" eaLnBrk="1" hangingPunct="1"/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Compras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 de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emergencia</a:t>
            </a:r>
            <a:endParaRPr lang="en-US" sz="2000" dirty="0">
              <a:solidFill>
                <a:schemeClr val="tx1"/>
              </a:solidFill>
              <a:ea typeface="ＭＳ Ｐゴシック" charset="0"/>
            </a:endParaRPr>
          </a:p>
          <a:p>
            <a:pPr eaLnBrk="1" hangingPunct="1"/>
            <a:r>
              <a:rPr lang="en-US" sz="2400" dirty="0" err="1" smtClean="0">
                <a:solidFill>
                  <a:schemeClr val="tx1"/>
                </a:solidFill>
              </a:rPr>
              <a:t>Sistemas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paralelos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corruptos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43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Oficial</a:t>
            </a:r>
            <a:r>
              <a:rPr lang="en-US" dirty="0" smtClean="0"/>
              <a:t> vs.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Paralelo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</a:rPr>
              <a:t>Pre-</a:t>
            </a:r>
            <a:r>
              <a:rPr lang="en-US" sz="2400" dirty="0" err="1" smtClean="0">
                <a:solidFill>
                  <a:schemeClr val="tx1">
                    <a:lumMod val="50000"/>
                  </a:schemeClr>
                </a:solidFill>
              </a:rPr>
              <a:t>calificación</a:t>
            </a:r>
            <a:endParaRPr lang="en-US" sz="24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63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Oficial</a:t>
            </a:r>
            <a:r>
              <a:rPr lang="en-US" dirty="0" smtClean="0"/>
              <a:t> vs.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Paralelo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rgbClr val="7F7F7F"/>
                </a:solidFill>
              </a:rPr>
              <a:t>Pre-</a:t>
            </a:r>
            <a:r>
              <a:rPr lang="en-US" sz="2400" dirty="0" err="1" smtClean="0">
                <a:solidFill>
                  <a:srgbClr val="7F7F7F"/>
                </a:solidFill>
              </a:rPr>
              <a:t>calificación</a:t>
            </a:r>
            <a:endParaRPr lang="en-US" sz="2400" dirty="0" smtClean="0">
              <a:solidFill>
                <a:srgbClr val="7F7F7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>
                    <a:lumMod val="50000"/>
                  </a:schemeClr>
                </a:solidFill>
              </a:rPr>
              <a:t>Especificación</a:t>
            </a: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</a:rPr>
              <a:t> del </a:t>
            </a:r>
            <a:r>
              <a:rPr lang="en-US" sz="2400" dirty="0" err="1" smtClean="0">
                <a:solidFill>
                  <a:schemeClr val="tx1"/>
                </a:solidFill>
              </a:rPr>
              <a:t>contrato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y los </a:t>
            </a:r>
            <a:r>
              <a:rPr lang="en-US" sz="2400" dirty="0" err="1">
                <a:solidFill>
                  <a:schemeClr val="tx1"/>
                </a:solidFill>
              </a:rPr>
              <a:t>criterios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65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Oficial</a:t>
            </a:r>
            <a:r>
              <a:rPr lang="en-US" dirty="0" smtClean="0"/>
              <a:t> vs.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Paralelo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rgbClr val="7F7F7F"/>
                </a:solidFill>
              </a:rPr>
              <a:t>Pre-</a:t>
            </a:r>
            <a:r>
              <a:rPr lang="en-US" sz="2400" dirty="0" err="1" smtClean="0">
                <a:solidFill>
                  <a:srgbClr val="7F7F7F"/>
                </a:solidFill>
              </a:rPr>
              <a:t>calificación</a:t>
            </a:r>
            <a:endParaRPr lang="en-US" sz="2400" dirty="0" smtClean="0">
              <a:solidFill>
                <a:srgbClr val="7F7F7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7F7F7F"/>
                </a:solidFill>
              </a:rPr>
              <a:t>Especificación</a:t>
            </a:r>
            <a:r>
              <a:rPr lang="en-US" sz="2400" dirty="0" smtClean="0">
                <a:solidFill>
                  <a:srgbClr val="7F7F7F"/>
                </a:solidFill>
              </a:rPr>
              <a:t> del </a:t>
            </a:r>
            <a:r>
              <a:rPr lang="en-US" sz="2400" dirty="0" err="1" smtClean="0">
                <a:solidFill>
                  <a:srgbClr val="7F7F7F"/>
                </a:solidFill>
              </a:rPr>
              <a:t>contrato</a:t>
            </a:r>
            <a:r>
              <a:rPr lang="en-US" sz="2400" dirty="0">
                <a:solidFill>
                  <a:srgbClr val="7F7F7F"/>
                </a:solidFill>
              </a:rPr>
              <a:t> y los </a:t>
            </a:r>
            <a:r>
              <a:rPr lang="en-US" sz="2400" dirty="0" err="1">
                <a:solidFill>
                  <a:srgbClr val="7F7F7F"/>
                </a:solidFill>
              </a:rPr>
              <a:t>criterios</a:t>
            </a:r>
            <a:r>
              <a:rPr lang="en-US" sz="2400" dirty="0">
                <a:solidFill>
                  <a:srgbClr val="7F7F7F"/>
                </a:solidFill>
              </a:rPr>
              <a:t> </a:t>
            </a:r>
            <a:endParaRPr lang="en-US" sz="2400" dirty="0" smtClean="0">
              <a:solidFill>
                <a:srgbClr val="7F7F7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>
                    <a:lumMod val="50000"/>
                  </a:schemeClr>
                </a:solidFill>
              </a:rPr>
              <a:t>Selección</a:t>
            </a: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</a:rPr>
              <a:t> del </a:t>
            </a:r>
            <a:r>
              <a:rPr lang="en-US" sz="2400" dirty="0" err="1" smtClean="0">
                <a:solidFill>
                  <a:schemeClr val="tx1">
                    <a:lumMod val="50000"/>
                  </a:schemeClr>
                </a:solidFill>
              </a:rPr>
              <a:t>ganador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07618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Oficial</a:t>
            </a:r>
            <a:r>
              <a:rPr lang="en-US" dirty="0" smtClean="0"/>
              <a:t> vs.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Paralelo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rgbClr val="7F7F7F"/>
                </a:solidFill>
              </a:rPr>
              <a:t>Pre-</a:t>
            </a:r>
            <a:r>
              <a:rPr lang="en-US" sz="2400" dirty="0" err="1" smtClean="0">
                <a:solidFill>
                  <a:srgbClr val="7F7F7F"/>
                </a:solidFill>
              </a:rPr>
              <a:t>calificación</a:t>
            </a:r>
            <a:endParaRPr lang="en-US" sz="2400" dirty="0" smtClean="0">
              <a:solidFill>
                <a:srgbClr val="7F7F7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7F7F7F"/>
                </a:solidFill>
              </a:rPr>
              <a:t>Especificación</a:t>
            </a:r>
            <a:r>
              <a:rPr lang="en-US" sz="2400" dirty="0" smtClean="0">
                <a:solidFill>
                  <a:srgbClr val="7F7F7F"/>
                </a:solidFill>
              </a:rPr>
              <a:t> del </a:t>
            </a:r>
            <a:r>
              <a:rPr lang="en-US" sz="2400" dirty="0" err="1" smtClean="0">
                <a:solidFill>
                  <a:srgbClr val="7F7F7F"/>
                </a:solidFill>
              </a:rPr>
              <a:t>contrato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>
                <a:solidFill>
                  <a:srgbClr val="7F7F7F"/>
                </a:solidFill>
              </a:rPr>
              <a:t>y </a:t>
            </a:r>
            <a:r>
              <a:rPr lang="en-US" sz="2400" dirty="0" smtClean="0">
                <a:solidFill>
                  <a:srgbClr val="7F7F7F"/>
                </a:solidFill>
              </a:rPr>
              <a:t>los </a:t>
            </a:r>
            <a:r>
              <a:rPr lang="en-US" sz="2400" dirty="0" err="1">
                <a:solidFill>
                  <a:srgbClr val="7F7F7F"/>
                </a:solidFill>
              </a:rPr>
              <a:t>criterios</a:t>
            </a:r>
            <a:r>
              <a:rPr lang="en-US" sz="2400" dirty="0">
                <a:solidFill>
                  <a:srgbClr val="7F7F7F"/>
                </a:solidFill>
              </a:rPr>
              <a:t> 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7F7F7F"/>
                </a:solidFill>
              </a:rPr>
              <a:t>Selección</a:t>
            </a:r>
            <a:r>
              <a:rPr lang="en-US" sz="2400" dirty="0" smtClean="0">
                <a:solidFill>
                  <a:srgbClr val="7F7F7F"/>
                </a:solidFill>
              </a:rPr>
              <a:t> del </a:t>
            </a:r>
            <a:r>
              <a:rPr lang="en-US" sz="2400" dirty="0" err="1" smtClean="0">
                <a:solidFill>
                  <a:srgbClr val="7F7F7F"/>
                </a:solidFill>
              </a:rPr>
              <a:t>ganador</a:t>
            </a:r>
            <a:endParaRPr lang="en-US" sz="2400" dirty="0">
              <a:solidFill>
                <a:srgbClr val="7F7F7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>
                    <a:lumMod val="50000"/>
                  </a:schemeClr>
                </a:solidFill>
              </a:rPr>
              <a:t>Cambios</a:t>
            </a: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tx1">
                    <a:lumMod val="50000"/>
                  </a:schemeClr>
                </a:solidFill>
              </a:rPr>
              <a:t>renegociaciones</a:t>
            </a: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1">
                    <a:lumMod val="50000"/>
                  </a:schemeClr>
                </a:solidFill>
              </a:rPr>
              <a:t>y </a:t>
            </a:r>
            <a:r>
              <a:rPr lang="en-US" sz="2400" dirty="0" err="1" smtClean="0">
                <a:solidFill>
                  <a:schemeClr val="tx1">
                    <a:lumMod val="50000"/>
                  </a:schemeClr>
                </a:solidFill>
              </a:rPr>
              <a:t>adiciones</a:t>
            </a:r>
            <a:endParaRPr lang="en-US" sz="24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88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Oficial</a:t>
            </a:r>
            <a:r>
              <a:rPr lang="en-US" dirty="0" smtClean="0"/>
              <a:t> vs.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Paralelo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solidFill>
                  <a:srgbClr val="7F7F7F"/>
                </a:solidFill>
              </a:rPr>
              <a:t>Pre-</a:t>
            </a:r>
            <a:r>
              <a:rPr lang="en-US" sz="2400" dirty="0" err="1" smtClean="0">
                <a:solidFill>
                  <a:srgbClr val="7F7F7F"/>
                </a:solidFill>
              </a:rPr>
              <a:t>calificación</a:t>
            </a:r>
            <a:endParaRPr lang="en-US" sz="2400" dirty="0" smtClean="0">
              <a:solidFill>
                <a:srgbClr val="7F7F7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7F7F7F"/>
                </a:solidFill>
              </a:rPr>
              <a:t>Especificación</a:t>
            </a:r>
            <a:r>
              <a:rPr lang="en-US" sz="2400" dirty="0" smtClean="0">
                <a:solidFill>
                  <a:srgbClr val="7F7F7F"/>
                </a:solidFill>
              </a:rPr>
              <a:t> del </a:t>
            </a:r>
            <a:r>
              <a:rPr lang="en-US" sz="2400" dirty="0" err="1" smtClean="0">
                <a:solidFill>
                  <a:srgbClr val="7F7F7F"/>
                </a:solidFill>
              </a:rPr>
              <a:t>contrato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>
                <a:solidFill>
                  <a:srgbClr val="7F7F7F"/>
                </a:solidFill>
              </a:rPr>
              <a:t>y y los </a:t>
            </a:r>
            <a:r>
              <a:rPr lang="en-US" sz="2400" dirty="0" err="1">
                <a:solidFill>
                  <a:srgbClr val="7F7F7F"/>
                </a:solidFill>
              </a:rPr>
              <a:t>criterios</a:t>
            </a:r>
            <a:r>
              <a:rPr lang="en-US" sz="2400" dirty="0">
                <a:solidFill>
                  <a:srgbClr val="7F7F7F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7F7F7F"/>
                </a:solidFill>
              </a:rPr>
              <a:t>Selección</a:t>
            </a:r>
            <a:r>
              <a:rPr lang="en-US" sz="2400" dirty="0" smtClean="0">
                <a:solidFill>
                  <a:srgbClr val="7F7F7F"/>
                </a:solidFill>
              </a:rPr>
              <a:t> del </a:t>
            </a:r>
            <a:r>
              <a:rPr lang="en-US" sz="2400" dirty="0" err="1" smtClean="0">
                <a:solidFill>
                  <a:srgbClr val="7F7F7F"/>
                </a:solidFill>
              </a:rPr>
              <a:t>ganador</a:t>
            </a:r>
            <a:endParaRPr lang="en-US" sz="2400" dirty="0">
              <a:solidFill>
                <a:srgbClr val="7F7F7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7F7F7F"/>
                </a:solidFill>
              </a:rPr>
              <a:t>Cambios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renegociaciones</a:t>
            </a:r>
            <a:r>
              <a:rPr lang="en-US" sz="2400" dirty="0" smtClean="0">
                <a:solidFill>
                  <a:srgbClr val="7F7F7F"/>
                </a:solidFill>
              </a:rPr>
              <a:t> y </a:t>
            </a:r>
            <a:r>
              <a:rPr lang="en-US" sz="2400" dirty="0" err="1" smtClean="0">
                <a:solidFill>
                  <a:srgbClr val="7F7F7F"/>
                </a:solidFill>
              </a:rPr>
              <a:t>adiciones</a:t>
            </a:r>
            <a:endParaRPr lang="en-US" sz="2400" dirty="0" smtClean="0">
              <a:solidFill>
                <a:srgbClr val="7F7F7F"/>
              </a:solidFill>
            </a:endParaRPr>
          </a:p>
          <a:p>
            <a:pPr marL="0" indent="0" algn="r">
              <a:buNone/>
            </a:pPr>
            <a:r>
              <a:rPr lang="en-US" dirty="0" smtClean="0">
                <a:solidFill>
                  <a:schemeClr val="tx1"/>
                </a:solidFill>
              </a:rPr>
              <a:t>“</a:t>
            </a:r>
            <a:r>
              <a:rPr lang="en-US" dirty="0" err="1" smtClean="0">
                <a:solidFill>
                  <a:schemeClr val="tx1"/>
                </a:solidFill>
              </a:rPr>
              <a:t>Más</a:t>
            </a:r>
            <a:r>
              <a:rPr lang="en-US" dirty="0" smtClean="0">
                <a:solidFill>
                  <a:schemeClr val="tx1"/>
                </a:solidFill>
              </a:rPr>
              <a:t> de 50% de los </a:t>
            </a:r>
            <a:r>
              <a:rPr lang="en-US" dirty="0" err="1" smtClean="0">
                <a:solidFill>
                  <a:schemeClr val="tx1"/>
                </a:solidFill>
              </a:rPr>
              <a:t>contratos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fueron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renegociados</a:t>
            </a:r>
            <a:r>
              <a:rPr lang="en-US" dirty="0" smtClean="0">
                <a:solidFill>
                  <a:schemeClr val="tx1"/>
                </a:solidFill>
              </a:rPr>
              <a:t>. Los </a:t>
            </a:r>
            <a:r>
              <a:rPr lang="en-US" dirty="0" err="1" smtClean="0">
                <a:solidFill>
                  <a:schemeClr val="tx1"/>
                </a:solidFill>
              </a:rPr>
              <a:t>sectores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más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afectados</a:t>
            </a:r>
            <a:r>
              <a:rPr lang="en-US" dirty="0" smtClean="0">
                <a:solidFill>
                  <a:schemeClr val="tx1"/>
                </a:solidFill>
              </a:rPr>
              <a:t>:  </a:t>
            </a:r>
            <a:r>
              <a:rPr lang="en-US" dirty="0" err="1" smtClean="0">
                <a:solidFill>
                  <a:schemeClr val="tx1"/>
                </a:solidFill>
              </a:rPr>
              <a:t>agua</a:t>
            </a:r>
            <a:r>
              <a:rPr lang="en-US" dirty="0" smtClean="0">
                <a:solidFill>
                  <a:schemeClr val="tx1"/>
                </a:solidFill>
              </a:rPr>
              <a:t> y </a:t>
            </a:r>
            <a:r>
              <a:rPr lang="en-US" dirty="0" err="1" smtClean="0">
                <a:solidFill>
                  <a:schemeClr val="tx1"/>
                </a:solidFill>
              </a:rPr>
              <a:t>transporte</a:t>
            </a:r>
            <a:r>
              <a:rPr lang="en-US" dirty="0" smtClean="0">
                <a:solidFill>
                  <a:schemeClr val="tx1"/>
                </a:solidFill>
              </a:rPr>
              <a:t>, con 88% y 71% de los </a:t>
            </a:r>
            <a:r>
              <a:rPr lang="en-US" dirty="0" err="1" smtClean="0">
                <a:solidFill>
                  <a:schemeClr val="tx1"/>
                </a:solidFill>
              </a:rPr>
              <a:t>contratos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renegociados</a:t>
            </a:r>
            <a:r>
              <a:rPr lang="en-US" dirty="0" smtClean="0">
                <a:solidFill>
                  <a:schemeClr val="tx1"/>
                </a:solidFill>
              </a:rPr>
              <a:t>.”</a:t>
            </a:r>
          </a:p>
          <a:p>
            <a:pPr marL="0" indent="0" algn="r">
              <a:buNone/>
            </a:pPr>
            <a:r>
              <a:rPr lang="en-US" dirty="0">
                <a:solidFill>
                  <a:schemeClr val="tx1"/>
                </a:solidFill>
              </a:rPr>
              <a:t>Andrés, </a:t>
            </a:r>
            <a:r>
              <a:rPr lang="en-US" dirty="0" smtClean="0">
                <a:solidFill>
                  <a:schemeClr val="tx1"/>
                </a:solidFill>
              </a:rPr>
              <a:t>Luis A</a:t>
            </a:r>
            <a:r>
              <a:rPr lang="en-US" dirty="0">
                <a:solidFill>
                  <a:schemeClr val="tx1"/>
                </a:solidFill>
              </a:rPr>
              <a:t>., </a:t>
            </a:r>
            <a:r>
              <a:rPr lang="en-US" i="1" dirty="0">
                <a:solidFill>
                  <a:schemeClr val="tx1"/>
                </a:solidFill>
              </a:rPr>
              <a:t>et al. </a:t>
            </a:r>
            <a:r>
              <a:rPr lang="en-US" dirty="0">
                <a:solidFill>
                  <a:schemeClr val="tx1"/>
                </a:solidFill>
              </a:rPr>
              <a:t>(2008</a:t>
            </a:r>
            <a:r>
              <a:rPr lang="en-US" dirty="0" smtClean="0">
                <a:solidFill>
                  <a:schemeClr val="tx1"/>
                </a:solidFill>
              </a:rPr>
              <a:t>), </a:t>
            </a:r>
            <a:r>
              <a:rPr lang="en-US" i="1" dirty="0">
                <a:solidFill>
                  <a:schemeClr val="tx1"/>
                </a:solidFill>
              </a:rPr>
              <a:t>The Impact of Private Sector Participation in </a:t>
            </a:r>
            <a:r>
              <a:rPr lang="en-US" i="1" dirty="0" smtClean="0">
                <a:solidFill>
                  <a:schemeClr val="tx1"/>
                </a:solidFill>
              </a:rPr>
              <a:t>Infrastructure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844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Hicieron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98474" y="2012560"/>
            <a:ext cx="7556313" cy="4144963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00000"/>
                </a:solidFill>
              </a:rPr>
              <a:t>¿</a:t>
            </a:r>
            <a:r>
              <a:rPr lang="en-US" sz="2600" dirty="0" err="1" smtClean="0">
                <a:solidFill>
                  <a:schemeClr val="tx1"/>
                </a:solidFill>
              </a:rPr>
              <a:t>Quiénes</a:t>
            </a:r>
            <a:r>
              <a:rPr lang="en-US" sz="2600" dirty="0" smtClean="0">
                <a:solidFill>
                  <a:schemeClr val="tx1"/>
                </a:solidFill>
              </a:rPr>
              <a:t>?</a:t>
            </a:r>
            <a:endParaRPr lang="en-US" sz="2600" dirty="0">
              <a:solidFill>
                <a:schemeClr val="tx1"/>
              </a:solidFill>
            </a:endParaRPr>
          </a:p>
          <a:p>
            <a:pPr lvl="1" eaLnBrk="1" hangingPunct="1"/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Una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alianza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 de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ciudadanos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empresarios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académicos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, la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prensa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agencias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ea typeface="ＭＳ Ｐゴシック" charset="0"/>
              </a:rPr>
              <a:t>internacionales</a:t>
            </a:r>
            <a:r>
              <a:rPr lang="en-US" sz="2000" dirty="0" smtClean="0">
                <a:solidFill>
                  <a:schemeClr val="tx1"/>
                </a:solidFill>
                <a:ea typeface="ＭＳ Ｐゴシック" charset="0"/>
              </a:rPr>
              <a:t>. </a:t>
            </a:r>
          </a:p>
          <a:p>
            <a:r>
              <a:rPr lang="en-US" sz="2600" dirty="0" err="1" smtClean="0">
                <a:solidFill>
                  <a:schemeClr val="tx1"/>
                </a:solidFill>
              </a:rPr>
              <a:t>Crearon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</a:rPr>
              <a:t>diagnósticos</a:t>
            </a:r>
            <a:r>
              <a:rPr lang="en-US" sz="2600" dirty="0" smtClean="0">
                <a:solidFill>
                  <a:schemeClr val="tx1"/>
                </a:solidFill>
              </a:rPr>
              <a:t> de </a:t>
            </a:r>
            <a:r>
              <a:rPr lang="en-US" sz="2600" dirty="0" err="1" smtClean="0">
                <a:solidFill>
                  <a:schemeClr val="tx1"/>
                </a:solidFill>
              </a:rPr>
              <a:t>sistemas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</a:rPr>
              <a:t>paralelos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</a:rPr>
              <a:t>corruptos</a:t>
            </a:r>
            <a:endParaRPr lang="en-US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69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Diagnosticar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Paralelos</a:t>
            </a:r>
            <a:r>
              <a:rPr lang="en-US" dirty="0" smtClean="0"/>
              <a:t> </a:t>
            </a:r>
            <a:r>
              <a:rPr lang="en-US" dirty="0" err="1" smtClean="0"/>
              <a:t>Corruptos</a:t>
            </a: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Describir</a:t>
            </a:r>
            <a:r>
              <a:rPr lang="en-US" sz="2400" dirty="0" smtClean="0">
                <a:solidFill>
                  <a:srgbClr val="000000"/>
                </a:solidFill>
              </a:rPr>
              <a:t> el </a:t>
            </a:r>
            <a:r>
              <a:rPr lang="en-US" sz="2400" dirty="0" err="1" smtClean="0">
                <a:solidFill>
                  <a:srgbClr val="000000"/>
                </a:solidFill>
              </a:rPr>
              <a:t>sistema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oficial</a:t>
            </a:r>
            <a:r>
              <a:rPr lang="en-US" sz="2400" dirty="0" smtClean="0">
                <a:solidFill>
                  <a:srgbClr val="000000"/>
                </a:solidFill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</a:rPr>
              <a:t>como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debe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ser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685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Barómetro Global de la Corrupción 2013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148996"/>
            <a:ext cx="7924800" cy="4114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_tradnl" sz="2400" dirty="0" smtClean="0">
                <a:solidFill>
                  <a:srgbClr val="000000"/>
                </a:solidFill>
              </a:rPr>
              <a:t>Cómo </a:t>
            </a:r>
            <a:r>
              <a:rPr lang="es-ES_tradnl" sz="2400" dirty="0" smtClean="0">
                <a:solidFill>
                  <a:srgbClr val="000000"/>
                </a:solidFill>
              </a:rPr>
              <a:t>califica Ud. </a:t>
            </a:r>
            <a:r>
              <a:rPr lang="es-ES_tradnl" sz="2400" dirty="0" smtClean="0">
                <a:solidFill>
                  <a:srgbClr val="000000"/>
                </a:solidFill>
              </a:rPr>
              <a:t>12 </a:t>
            </a:r>
            <a:r>
              <a:rPr lang="es-ES_tradnl" sz="2400" dirty="0" smtClean="0">
                <a:solidFill>
                  <a:srgbClr val="000000"/>
                </a:solidFill>
              </a:rPr>
              <a:t>instituciones en el Perú?</a:t>
            </a:r>
            <a:endParaRPr lang="es-ES_tradnl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s-ES_tradnl" sz="2400" dirty="0" smtClean="0">
                <a:solidFill>
                  <a:srgbClr val="000000"/>
                </a:solidFill>
              </a:rPr>
              <a:t>(</a:t>
            </a:r>
            <a:r>
              <a:rPr lang="es-ES_tradnl" sz="2400" dirty="0" smtClean="0">
                <a:solidFill>
                  <a:srgbClr val="000000"/>
                </a:solidFill>
              </a:rPr>
              <a:t>1 = no corrupto, </a:t>
            </a:r>
            <a:r>
              <a:rPr lang="es-ES_tradnl" sz="2400" dirty="0" smtClean="0">
                <a:solidFill>
                  <a:srgbClr val="000000"/>
                </a:solidFill>
              </a:rPr>
              <a:t>5 </a:t>
            </a:r>
            <a:r>
              <a:rPr lang="es-ES_tradnl" sz="2400" dirty="0" smtClean="0">
                <a:solidFill>
                  <a:srgbClr val="000000"/>
                </a:solidFill>
              </a:rPr>
              <a:t>= extremamente corrupto</a:t>
            </a:r>
            <a:r>
              <a:rPr lang="es-ES_tradnl" sz="2400" dirty="0" smtClean="0">
                <a:solidFill>
                  <a:srgbClr val="000000"/>
                </a:solidFill>
              </a:rPr>
              <a:t>) 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Media </a:t>
            </a:r>
            <a:r>
              <a:rPr lang="es-ES_tradnl" sz="2400" dirty="0" smtClean="0">
                <a:solidFill>
                  <a:srgbClr val="000000"/>
                </a:solidFill>
              </a:rPr>
              <a:t>		2.4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ONG 		3.3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Partidos políticos 	4.3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Parlamento		4.3</a:t>
            </a:r>
          </a:p>
          <a:p>
            <a:r>
              <a:rPr lang="es-ES_tradnl" sz="2400" dirty="0" smtClean="0">
                <a:solidFill>
                  <a:srgbClr val="000000"/>
                </a:solidFill>
              </a:rPr>
              <a:t>Sector justicia  	4.4</a:t>
            </a:r>
            <a:endParaRPr lang="es-ES_tradnl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0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Diagnosticar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Corruptos</a:t>
            </a: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7F7F7F"/>
                </a:solidFill>
              </a:rPr>
              <a:t>Describir</a:t>
            </a:r>
            <a:r>
              <a:rPr lang="en-US" sz="2400" dirty="0" smtClean="0">
                <a:solidFill>
                  <a:srgbClr val="7F7F7F"/>
                </a:solidFill>
              </a:rPr>
              <a:t>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oficial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como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debe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ser</a:t>
            </a:r>
            <a:endParaRPr lang="en-US" sz="2400" dirty="0">
              <a:solidFill>
                <a:srgbClr val="7F7F7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Entonces</a:t>
            </a:r>
            <a:r>
              <a:rPr lang="en-US" sz="2400" dirty="0" smtClean="0">
                <a:solidFill>
                  <a:srgbClr val="000000"/>
                </a:solidFill>
              </a:rPr>
              <a:t> describer </a:t>
            </a:r>
            <a:r>
              <a:rPr lang="en-US" sz="2400" dirty="0" err="1" smtClean="0">
                <a:solidFill>
                  <a:srgbClr val="000000"/>
                </a:solidFill>
              </a:rPr>
              <a:t>paso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por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paso</a:t>
            </a:r>
            <a:r>
              <a:rPr lang="en-US" sz="2400" dirty="0" smtClean="0">
                <a:solidFill>
                  <a:srgbClr val="000000"/>
                </a:solidFill>
              </a:rPr>
              <a:t> el </a:t>
            </a:r>
            <a:r>
              <a:rPr lang="en-US" sz="2400" dirty="0" err="1" smtClean="0">
                <a:solidFill>
                  <a:srgbClr val="000000"/>
                </a:solidFill>
              </a:rPr>
              <a:t>sistema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paralelo</a:t>
            </a:r>
            <a:r>
              <a:rPr lang="en-US" sz="2400" dirty="0" smtClean="0">
                <a:solidFill>
                  <a:srgbClr val="000000"/>
                </a:solidFill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</a:rPr>
              <a:t>es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decir</a:t>
            </a:r>
            <a:r>
              <a:rPr lang="en-US" sz="2400" dirty="0" smtClean="0">
                <a:solidFill>
                  <a:srgbClr val="000000"/>
                </a:solidFill>
              </a:rPr>
              <a:t>, el </a:t>
            </a:r>
            <a:r>
              <a:rPr lang="en-US" sz="2400" dirty="0" err="1" smtClean="0">
                <a:solidFill>
                  <a:srgbClr val="000000"/>
                </a:solidFill>
              </a:rPr>
              <a:t>sistema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corrupto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3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Diagnosticar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Corruptos</a:t>
            </a: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7F7F7F"/>
                </a:solidFill>
              </a:rPr>
              <a:t>Describir</a:t>
            </a:r>
            <a:r>
              <a:rPr lang="en-US" sz="2400" dirty="0" smtClean="0">
                <a:solidFill>
                  <a:srgbClr val="7F7F7F"/>
                </a:solidFill>
              </a:rPr>
              <a:t>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oficial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como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debe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ser</a:t>
            </a:r>
            <a:endParaRPr lang="en-US" sz="2400" dirty="0">
              <a:solidFill>
                <a:srgbClr val="7F7F7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7F7F7F"/>
                </a:solidFill>
              </a:rPr>
              <a:t>Entonces</a:t>
            </a:r>
            <a:r>
              <a:rPr lang="en-US" sz="2400" dirty="0" smtClean="0">
                <a:solidFill>
                  <a:srgbClr val="7F7F7F"/>
                </a:solidFill>
              </a:rPr>
              <a:t> describer </a:t>
            </a:r>
            <a:r>
              <a:rPr lang="en-US" sz="2400" dirty="0" err="1" smtClean="0">
                <a:solidFill>
                  <a:srgbClr val="7F7F7F"/>
                </a:solidFill>
              </a:rPr>
              <a:t>paso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por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paso</a:t>
            </a:r>
            <a:r>
              <a:rPr lang="en-US" sz="2400" dirty="0" smtClean="0">
                <a:solidFill>
                  <a:srgbClr val="7F7F7F"/>
                </a:solidFill>
              </a:rPr>
              <a:t>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paralelo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es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decir</a:t>
            </a:r>
            <a:r>
              <a:rPr lang="en-US" sz="2400" dirty="0" smtClean="0">
                <a:solidFill>
                  <a:srgbClr val="7F7F7F"/>
                </a:solidFill>
              </a:rPr>
              <a:t>,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corrupto</a:t>
            </a:r>
            <a:endParaRPr lang="en-US" sz="2400" dirty="0">
              <a:solidFill>
                <a:srgbClr val="7F7F7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Cómo</a:t>
            </a:r>
            <a:r>
              <a:rPr lang="en-US" sz="2400" dirty="0" smtClean="0">
                <a:solidFill>
                  <a:srgbClr val="000000"/>
                </a:solidFill>
              </a:rPr>
              <a:t>?</a:t>
            </a:r>
            <a:endParaRPr lang="en-US" sz="2400" dirty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Entrevistas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confidenciales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con el sector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privado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“En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cada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paso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del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sistema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, </a:t>
            </a:r>
            <a:r>
              <a:rPr lang="en-US" sz="2000" dirty="0">
                <a:solidFill>
                  <a:srgbClr val="000000"/>
                </a:solidFill>
              </a:rPr>
              <a:t>¿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qué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suele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ocurrir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?”  </a:t>
            </a:r>
            <a:endParaRPr lang="en-US" sz="2000" dirty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13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Diagnosticar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Corruptos</a:t>
            </a: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7F7F7F"/>
                </a:solidFill>
              </a:rPr>
              <a:t>Describir</a:t>
            </a:r>
            <a:r>
              <a:rPr lang="en-US" sz="2400" dirty="0" smtClean="0">
                <a:solidFill>
                  <a:srgbClr val="7F7F7F"/>
                </a:solidFill>
              </a:rPr>
              <a:t>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oficial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como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debe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ser</a:t>
            </a:r>
            <a:endParaRPr lang="en-US" sz="2400" dirty="0">
              <a:solidFill>
                <a:srgbClr val="7F7F7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7F7F7F"/>
                </a:solidFill>
              </a:rPr>
              <a:t>Entonces</a:t>
            </a:r>
            <a:r>
              <a:rPr lang="en-US" sz="2400" dirty="0" smtClean="0">
                <a:solidFill>
                  <a:srgbClr val="7F7F7F"/>
                </a:solidFill>
              </a:rPr>
              <a:t> describer </a:t>
            </a:r>
            <a:r>
              <a:rPr lang="en-US" sz="2400" dirty="0" err="1" smtClean="0">
                <a:solidFill>
                  <a:srgbClr val="7F7F7F"/>
                </a:solidFill>
              </a:rPr>
              <a:t>paso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por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paso</a:t>
            </a:r>
            <a:r>
              <a:rPr lang="en-US" sz="2400" dirty="0" smtClean="0">
                <a:solidFill>
                  <a:srgbClr val="7F7F7F"/>
                </a:solidFill>
              </a:rPr>
              <a:t>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paralelo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es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decir</a:t>
            </a:r>
            <a:r>
              <a:rPr lang="en-US" sz="2400" dirty="0" smtClean="0">
                <a:solidFill>
                  <a:srgbClr val="7F7F7F"/>
                </a:solidFill>
              </a:rPr>
              <a:t>,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corrupto</a:t>
            </a:r>
            <a:endParaRPr lang="en-US" sz="2400" dirty="0">
              <a:solidFill>
                <a:srgbClr val="7F7F7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Cómo</a:t>
            </a:r>
            <a:r>
              <a:rPr lang="en-US" sz="2400" dirty="0" smtClean="0">
                <a:solidFill>
                  <a:srgbClr val="000000"/>
                </a:solidFill>
              </a:rPr>
              <a:t>?</a:t>
            </a:r>
            <a:endParaRPr lang="en-US" sz="2400" dirty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Entrevistas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confidenciales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con el sector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privado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En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cada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paso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del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sistema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</a:t>
            </a:r>
            <a:r>
              <a:rPr lang="en-US" sz="2000" dirty="0">
                <a:solidFill>
                  <a:srgbClr val="7F7F7F"/>
                </a:solidFill>
              </a:rPr>
              <a:t>¿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qué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suele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ocurrir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?  </a:t>
            </a:r>
            <a:endParaRPr lang="en-US" sz="2000" dirty="0">
              <a:solidFill>
                <a:srgbClr val="7F7F7F"/>
              </a:solidFill>
              <a:ea typeface="ＭＳ Ｐゴシック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Unas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15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entrevistas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producen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un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diagnóstico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del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sistema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corrupto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725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Diagnosticar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Corruptos</a:t>
            </a: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7F7F7F"/>
                </a:solidFill>
              </a:rPr>
              <a:t>Describir</a:t>
            </a:r>
            <a:r>
              <a:rPr lang="en-US" sz="2400" dirty="0" smtClean="0">
                <a:solidFill>
                  <a:srgbClr val="7F7F7F"/>
                </a:solidFill>
              </a:rPr>
              <a:t>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oficial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como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debe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ser</a:t>
            </a:r>
            <a:endParaRPr lang="en-US" sz="2400" dirty="0">
              <a:solidFill>
                <a:srgbClr val="7F7F7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7F7F7F"/>
                </a:solidFill>
              </a:rPr>
              <a:t>Entonces</a:t>
            </a:r>
            <a:r>
              <a:rPr lang="en-US" sz="2400" dirty="0" smtClean="0">
                <a:solidFill>
                  <a:srgbClr val="7F7F7F"/>
                </a:solidFill>
              </a:rPr>
              <a:t> describer </a:t>
            </a:r>
            <a:r>
              <a:rPr lang="en-US" sz="2400" dirty="0" err="1" smtClean="0">
                <a:solidFill>
                  <a:srgbClr val="7F7F7F"/>
                </a:solidFill>
              </a:rPr>
              <a:t>paso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por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paso</a:t>
            </a:r>
            <a:r>
              <a:rPr lang="en-US" sz="2400" dirty="0" smtClean="0">
                <a:solidFill>
                  <a:srgbClr val="7F7F7F"/>
                </a:solidFill>
              </a:rPr>
              <a:t>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paralelo</a:t>
            </a:r>
            <a:r>
              <a:rPr lang="en-US" sz="2400" dirty="0" smtClean="0">
                <a:solidFill>
                  <a:srgbClr val="7F7F7F"/>
                </a:solidFill>
              </a:rPr>
              <a:t>, </a:t>
            </a:r>
            <a:r>
              <a:rPr lang="en-US" sz="2400" dirty="0" err="1" smtClean="0">
                <a:solidFill>
                  <a:srgbClr val="7F7F7F"/>
                </a:solidFill>
              </a:rPr>
              <a:t>es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decir</a:t>
            </a:r>
            <a:r>
              <a:rPr lang="en-US" sz="2400" dirty="0" smtClean="0">
                <a:solidFill>
                  <a:srgbClr val="7F7F7F"/>
                </a:solidFill>
              </a:rPr>
              <a:t>, el </a:t>
            </a:r>
            <a:r>
              <a:rPr lang="en-US" sz="2400" dirty="0" err="1" smtClean="0">
                <a:solidFill>
                  <a:srgbClr val="7F7F7F"/>
                </a:solidFill>
              </a:rPr>
              <a:t>sistema</a:t>
            </a:r>
            <a:r>
              <a:rPr lang="en-US" sz="2400" dirty="0" smtClean="0">
                <a:solidFill>
                  <a:srgbClr val="7F7F7F"/>
                </a:solidFill>
              </a:rPr>
              <a:t> </a:t>
            </a:r>
            <a:r>
              <a:rPr lang="en-US" sz="2400" dirty="0" err="1" smtClean="0">
                <a:solidFill>
                  <a:srgbClr val="7F7F7F"/>
                </a:solidFill>
              </a:rPr>
              <a:t>corrupto</a:t>
            </a:r>
            <a:endParaRPr lang="en-US" sz="2400" dirty="0">
              <a:solidFill>
                <a:srgbClr val="7F7F7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Cómo</a:t>
            </a:r>
            <a:r>
              <a:rPr lang="en-US" sz="2400" dirty="0" smtClean="0">
                <a:solidFill>
                  <a:srgbClr val="000000"/>
                </a:solidFill>
              </a:rPr>
              <a:t>?</a:t>
            </a:r>
            <a:endParaRPr lang="en-US" sz="2400" dirty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Entrevistas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confidenciales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con el sector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privado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En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cada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paso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del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sistema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</a:t>
            </a:r>
            <a:r>
              <a:rPr lang="en-US" sz="2000" dirty="0">
                <a:solidFill>
                  <a:srgbClr val="7F7F7F"/>
                </a:solidFill>
              </a:rPr>
              <a:t>¿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qué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suele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ocurrir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?  </a:t>
            </a:r>
            <a:endParaRPr lang="en-US" sz="2000" dirty="0">
              <a:solidFill>
                <a:srgbClr val="7F7F7F"/>
              </a:solidFill>
              <a:ea typeface="ＭＳ Ｐゴシック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Unas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15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entrevistas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producen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un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diagnóstico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del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sistema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corrupto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Compartir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 el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diagnóstico</a:t>
            </a:r>
            <a:endParaRPr lang="en-US" sz="2000" dirty="0" smtClean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746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Hicieron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98474" y="2012560"/>
            <a:ext cx="7556313" cy="414496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7F7F7F"/>
                </a:solidFill>
              </a:rPr>
              <a:t>¿</a:t>
            </a:r>
            <a:r>
              <a:rPr lang="en-US" sz="2400" dirty="0" err="1" smtClean="0">
                <a:solidFill>
                  <a:srgbClr val="7F7F7F"/>
                </a:solidFill>
              </a:rPr>
              <a:t>Quiénes</a:t>
            </a:r>
            <a:r>
              <a:rPr lang="en-US" sz="2400" dirty="0" smtClean="0">
                <a:solidFill>
                  <a:srgbClr val="7F7F7F"/>
                </a:solidFill>
              </a:rPr>
              <a:t>?</a:t>
            </a:r>
            <a:endParaRPr lang="en-US" sz="2400" dirty="0">
              <a:solidFill>
                <a:srgbClr val="7F7F7F"/>
              </a:solidFill>
            </a:endParaRPr>
          </a:p>
          <a:p>
            <a:pPr lvl="1" eaLnBrk="1" hangingPunct="1"/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Una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alianza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de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ciudadanos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empresarios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académicos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la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prensa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agencias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internacionales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. </a:t>
            </a:r>
          </a:p>
          <a:p>
            <a:r>
              <a:rPr lang="en-US" sz="2400" dirty="0" err="1">
                <a:solidFill>
                  <a:schemeClr val="bg1">
                    <a:lumMod val="65000"/>
                  </a:schemeClr>
                </a:solidFill>
              </a:rPr>
              <a:t>Crearon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65000"/>
                  </a:schemeClr>
                </a:solidFill>
              </a:rPr>
              <a:t>diagnósticos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 de </a:t>
            </a:r>
            <a:r>
              <a:rPr lang="en-US" sz="2400" dirty="0" err="1">
                <a:solidFill>
                  <a:schemeClr val="bg1">
                    <a:lumMod val="65000"/>
                  </a:schemeClr>
                </a:solidFill>
              </a:rPr>
              <a:t>sistemas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65000"/>
                  </a:schemeClr>
                </a:solidFill>
              </a:rPr>
              <a:t>corruptos</a:t>
            </a:r>
            <a:endParaRPr lang="en-US" sz="2400" dirty="0">
              <a:solidFill>
                <a:schemeClr val="bg1">
                  <a:lumMod val="65000"/>
                </a:schemeClr>
              </a:solidFill>
            </a:endParaRPr>
          </a:p>
          <a:p>
            <a:pPr eaLnBrk="1" hangingPunct="1"/>
            <a:r>
              <a:rPr lang="en-US" sz="2600" dirty="0" err="1" smtClean="0">
                <a:solidFill>
                  <a:schemeClr val="tx1"/>
                </a:solidFill>
              </a:rPr>
              <a:t>Analizaron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</a:rPr>
              <a:t>las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</a:rPr>
              <a:t>debilidades</a:t>
            </a:r>
            <a:r>
              <a:rPr lang="en-US" sz="2600" dirty="0" smtClean="0">
                <a:solidFill>
                  <a:schemeClr val="tx1"/>
                </a:solidFill>
              </a:rPr>
              <a:t> del </a:t>
            </a:r>
            <a:r>
              <a:rPr lang="en-US" sz="2600" dirty="0" err="1" smtClean="0">
                <a:solidFill>
                  <a:schemeClr val="tx1"/>
                </a:solidFill>
              </a:rPr>
              <a:t>sistema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</a:rPr>
              <a:t>paralelo</a:t>
            </a:r>
            <a:endParaRPr lang="en-US" sz="26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sz="2600" dirty="0" err="1" smtClean="0">
                <a:solidFill>
                  <a:schemeClr val="tx1"/>
                </a:solidFill>
              </a:rPr>
              <a:t>Subvertieron</a:t>
            </a:r>
            <a:r>
              <a:rPr lang="en-US" sz="2600" dirty="0" smtClean="0">
                <a:solidFill>
                  <a:schemeClr val="tx1"/>
                </a:solidFill>
              </a:rPr>
              <a:t> la </a:t>
            </a:r>
            <a:r>
              <a:rPr lang="en-US" sz="2600" dirty="0" err="1" smtClean="0">
                <a:solidFill>
                  <a:schemeClr val="tx1"/>
                </a:solidFill>
              </a:rPr>
              <a:t>corrupción</a:t>
            </a:r>
            <a:endParaRPr lang="en-US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135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Resultados</a:t>
            </a: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rgbClr val="000000"/>
                </a:solidFill>
              </a:rPr>
              <a:t>El </a:t>
            </a:r>
            <a:r>
              <a:rPr lang="en-US" sz="2600" dirty="0" err="1" smtClean="0">
                <a:solidFill>
                  <a:srgbClr val="000000"/>
                </a:solidFill>
              </a:rPr>
              <a:t>sistema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corrupto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cayó</a:t>
            </a:r>
            <a:endParaRPr lang="en-US" sz="26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26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Resultados</a:t>
            </a: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 </a:t>
            </a:r>
            <a:r>
              <a:rPr lang="en-US" sz="2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sistema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corrupto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cayó</a:t>
            </a:r>
            <a:endParaRPr lang="en-US" sz="2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sz="2600" dirty="0" err="1" smtClean="0">
                <a:solidFill>
                  <a:srgbClr val="000000"/>
                </a:solidFill>
              </a:rPr>
              <a:t>Esta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misma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estrategia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funciona</a:t>
            </a:r>
            <a:r>
              <a:rPr lang="en-US" sz="2600" dirty="0" smtClean="0">
                <a:solidFill>
                  <a:srgbClr val="000000"/>
                </a:solidFill>
              </a:rPr>
              <a:t> en </a:t>
            </a:r>
            <a:r>
              <a:rPr lang="en-US" sz="2600" dirty="0" err="1" smtClean="0">
                <a:solidFill>
                  <a:srgbClr val="000000"/>
                </a:solidFill>
              </a:rPr>
              <a:t>otros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</a:rPr>
              <a:t>sectores</a:t>
            </a:r>
            <a:r>
              <a:rPr lang="en-US" sz="2600" dirty="0" smtClean="0">
                <a:solidFill>
                  <a:srgbClr val="000000"/>
                </a:solidFill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Cortes,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impuestos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aduanas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a typeface="ＭＳ Ｐゴシック" charset="0"/>
              </a:rPr>
              <a:t>policía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…</a:t>
            </a:r>
            <a:endParaRPr lang="en-US" sz="2000" dirty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32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Resultados</a:t>
            </a: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rgbClr val="7F7F7F"/>
                </a:solidFill>
              </a:rPr>
              <a:t>El </a:t>
            </a:r>
            <a:r>
              <a:rPr lang="en-US" sz="2600" dirty="0" err="1" smtClean="0">
                <a:solidFill>
                  <a:srgbClr val="7F7F7F"/>
                </a:solidFill>
              </a:rPr>
              <a:t>sistema</a:t>
            </a:r>
            <a:r>
              <a:rPr lang="en-US" sz="2600" dirty="0" smtClean="0">
                <a:solidFill>
                  <a:srgbClr val="7F7F7F"/>
                </a:solidFill>
              </a:rPr>
              <a:t> </a:t>
            </a:r>
            <a:r>
              <a:rPr lang="en-US" sz="2600" dirty="0" err="1" smtClean="0">
                <a:solidFill>
                  <a:srgbClr val="7F7F7F"/>
                </a:solidFill>
              </a:rPr>
              <a:t>corrupto</a:t>
            </a:r>
            <a:r>
              <a:rPr lang="en-US" sz="2600" dirty="0" smtClean="0">
                <a:solidFill>
                  <a:srgbClr val="7F7F7F"/>
                </a:solidFill>
              </a:rPr>
              <a:t> </a:t>
            </a:r>
            <a:r>
              <a:rPr lang="en-US" sz="2600" dirty="0" err="1" smtClean="0">
                <a:solidFill>
                  <a:srgbClr val="7F7F7F"/>
                </a:solidFill>
              </a:rPr>
              <a:t>cayó</a:t>
            </a:r>
            <a:endParaRPr lang="en-US" sz="2600" dirty="0" smtClean="0">
              <a:solidFill>
                <a:srgbClr val="7F7F7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600" dirty="0" err="1" smtClean="0">
                <a:solidFill>
                  <a:srgbClr val="7F7F7F"/>
                </a:solidFill>
              </a:rPr>
              <a:t>Esta</a:t>
            </a:r>
            <a:r>
              <a:rPr lang="en-US" sz="2600" dirty="0" smtClean="0">
                <a:solidFill>
                  <a:srgbClr val="7F7F7F"/>
                </a:solidFill>
              </a:rPr>
              <a:t> </a:t>
            </a:r>
            <a:r>
              <a:rPr lang="en-US" sz="2600" dirty="0" err="1" smtClean="0">
                <a:solidFill>
                  <a:srgbClr val="7F7F7F"/>
                </a:solidFill>
              </a:rPr>
              <a:t>misma</a:t>
            </a:r>
            <a:r>
              <a:rPr lang="en-US" sz="2600" dirty="0" smtClean="0">
                <a:solidFill>
                  <a:srgbClr val="7F7F7F"/>
                </a:solidFill>
              </a:rPr>
              <a:t> </a:t>
            </a:r>
            <a:r>
              <a:rPr lang="en-US" sz="2600" dirty="0" err="1" smtClean="0">
                <a:solidFill>
                  <a:srgbClr val="7F7F7F"/>
                </a:solidFill>
              </a:rPr>
              <a:t>estrategia</a:t>
            </a:r>
            <a:r>
              <a:rPr lang="en-US" sz="2600" dirty="0" smtClean="0">
                <a:solidFill>
                  <a:srgbClr val="7F7F7F"/>
                </a:solidFill>
              </a:rPr>
              <a:t> </a:t>
            </a:r>
            <a:r>
              <a:rPr lang="en-US" sz="2600" dirty="0" err="1" smtClean="0">
                <a:solidFill>
                  <a:srgbClr val="7F7F7F"/>
                </a:solidFill>
              </a:rPr>
              <a:t>funciona</a:t>
            </a:r>
            <a:r>
              <a:rPr lang="en-US" sz="2600" dirty="0" smtClean="0">
                <a:solidFill>
                  <a:srgbClr val="7F7F7F"/>
                </a:solidFill>
              </a:rPr>
              <a:t> en </a:t>
            </a:r>
            <a:r>
              <a:rPr lang="en-US" sz="2600" dirty="0" err="1" smtClean="0">
                <a:solidFill>
                  <a:srgbClr val="7F7F7F"/>
                </a:solidFill>
              </a:rPr>
              <a:t>otros</a:t>
            </a:r>
            <a:r>
              <a:rPr lang="en-US" sz="2600" dirty="0" smtClean="0">
                <a:solidFill>
                  <a:srgbClr val="7F7F7F"/>
                </a:solidFill>
              </a:rPr>
              <a:t> </a:t>
            </a:r>
            <a:r>
              <a:rPr lang="en-US" sz="2600" dirty="0" err="1" smtClean="0">
                <a:solidFill>
                  <a:srgbClr val="7F7F7F"/>
                </a:solidFill>
              </a:rPr>
              <a:t>sectores</a:t>
            </a:r>
            <a:r>
              <a:rPr lang="en-US" sz="2600" dirty="0" smtClean="0">
                <a:solidFill>
                  <a:srgbClr val="7F7F7F"/>
                </a:solidFill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Cortes,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impuestos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aduanas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, </a:t>
            </a:r>
            <a:r>
              <a:rPr lang="en-US" sz="2000" dirty="0" err="1" smtClean="0">
                <a:solidFill>
                  <a:srgbClr val="7F7F7F"/>
                </a:solidFill>
                <a:ea typeface="ＭＳ Ｐゴシック" charset="0"/>
              </a:rPr>
              <a:t>policía</a:t>
            </a:r>
            <a:r>
              <a:rPr lang="en-US" sz="2000" dirty="0" smtClean="0">
                <a:solidFill>
                  <a:srgbClr val="7F7F7F"/>
                </a:solidFill>
                <a:ea typeface="ＭＳ Ｐゴシック" charset="0"/>
              </a:rPr>
              <a:t>…</a:t>
            </a:r>
            <a:endParaRPr lang="en-US" sz="2000" dirty="0">
              <a:solidFill>
                <a:srgbClr val="7F7F7F"/>
              </a:solidFill>
              <a:ea typeface="ＭＳ Ｐゴシック" charset="0"/>
            </a:endParaRPr>
          </a:p>
          <a:p>
            <a:pPr>
              <a:lnSpc>
                <a:spcPct val="90000"/>
              </a:lnSpc>
            </a:pPr>
            <a:r>
              <a:rPr lang="en-US" sz="2600" dirty="0" smtClean="0">
                <a:solidFill>
                  <a:srgbClr val="000000"/>
                </a:solidFill>
                <a:ea typeface="ＭＳ Ｐゴシック" charset="0"/>
              </a:rPr>
              <a:t>Se </a:t>
            </a:r>
            <a:r>
              <a:rPr lang="en-US" sz="2600" dirty="0" err="1" smtClean="0">
                <a:solidFill>
                  <a:srgbClr val="000000"/>
                </a:solidFill>
                <a:ea typeface="ＭＳ Ｐゴシック" charset="0"/>
              </a:rPr>
              <a:t>experimenta</a:t>
            </a:r>
            <a:r>
              <a:rPr lang="en-US" sz="26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ea typeface="ＭＳ Ｐゴシック" charset="0"/>
              </a:rPr>
              <a:t>ahora</a:t>
            </a:r>
            <a:r>
              <a:rPr lang="en-US" sz="2600" dirty="0" smtClean="0">
                <a:solidFill>
                  <a:srgbClr val="000000"/>
                </a:solidFill>
                <a:ea typeface="ＭＳ Ｐゴシック" charset="0"/>
              </a:rPr>
              <a:t> en </a:t>
            </a:r>
            <a:r>
              <a:rPr lang="en-US" sz="2600" dirty="0" err="1" smtClean="0">
                <a:solidFill>
                  <a:srgbClr val="000000"/>
                </a:solidFill>
                <a:ea typeface="ＭＳ Ｐゴシック" charset="0"/>
              </a:rPr>
              <a:t>países</a:t>
            </a:r>
            <a:r>
              <a:rPr lang="en-US" sz="2600" dirty="0" smtClean="0">
                <a:solidFill>
                  <a:srgbClr val="000000"/>
                </a:solidFill>
                <a:ea typeface="ＭＳ Ｐゴシック" charset="0"/>
              </a:rPr>
              <a:t> tales </a:t>
            </a:r>
            <a:r>
              <a:rPr lang="en-US" sz="2600" dirty="0" err="1" smtClean="0">
                <a:solidFill>
                  <a:srgbClr val="000000"/>
                </a:solidFill>
                <a:ea typeface="ＭＳ Ｐゴシック" charset="0"/>
              </a:rPr>
              <a:t>como</a:t>
            </a:r>
            <a:r>
              <a:rPr lang="en-US" sz="26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ea typeface="ＭＳ Ｐゴシック" charset="0"/>
              </a:rPr>
              <a:t>Pakistán</a:t>
            </a:r>
            <a:r>
              <a:rPr lang="en-US" sz="2600" dirty="0" smtClean="0">
                <a:solidFill>
                  <a:srgbClr val="000000"/>
                </a:solidFill>
                <a:ea typeface="ＭＳ Ｐゴシック" charset="0"/>
              </a:rPr>
              <a:t> y </a:t>
            </a:r>
            <a:r>
              <a:rPr lang="en-US" sz="2600" dirty="0" err="1" smtClean="0">
                <a:solidFill>
                  <a:srgbClr val="000000"/>
                </a:solidFill>
                <a:ea typeface="ＭＳ Ｐゴシック" charset="0"/>
              </a:rPr>
              <a:t>Romanía</a:t>
            </a:r>
            <a:endParaRPr lang="en-US" sz="2600" dirty="0" smtClean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729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Implicaciones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sz="2400" dirty="0" smtClean="0">
                <a:solidFill>
                  <a:srgbClr val="2B142D"/>
                </a:solidFill>
              </a:rPr>
              <a:t>La </a:t>
            </a:r>
            <a:r>
              <a:rPr lang="es-ES_tradnl" sz="2400" dirty="0" smtClean="0">
                <a:solidFill>
                  <a:srgbClr val="2B142D"/>
                </a:solidFill>
              </a:rPr>
              <a:t>corrupción y la ineficiencia del estado son principales obstáculos al desarrollo del Perú</a:t>
            </a:r>
          </a:p>
          <a:p>
            <a:r>
              <a:rPr lang="es-ES_tradnl" sz="2400" dirty="0" smtClean="0">
                <a:solidFill>
                  <a:srgbClr val="2B142D"/>
                </a:solidFill>
              </a:rPr>
              <a:t>La colaboración público-privado puede ser otro motor de cambio</a:t>
            </a:r>
            <a:endParaRPr lang="es-ES_tradnl" sz="2400" dirty="0" smtClean="0">
              <a:solidFill>
                <a:srgbClr val="2B142D"/>
              </a:solidFill>
            </a:endParaRPr>
          </a:p>
          <a:p>
            <a:r>
              <a:rPr lang="es-ES_tradnl" sz="2400" dirty="0" smtClean="0">
                <a:solidFill>
                  <a:srgbClr val="2B142D"/>
                </a:solidFill>
              </a:rPr>
              <a:t>Cómo</a:t>
            </a:r>
            <a:r>
              <a:rPr lang="es-ES_tradnl" sz="2400" dirty="0" smtClean="0">
                <a:solidFill>
                  <a:srgbClr val="2B142D"/>
                </a:solidFill>
              </a:rPr>
              <a:t>? </a:t>
            </a:r>
          </a:p>
          <a:p>
            <a:pPr lvl="1"/>
            <a:r>
              <a:rPr lang="es-ES_tradnl" sz="2000" dirty="0" smtClean="0">
                <a:solidFill>
                  <a:srgbClr val="2B142D"/>
                </a:solidFill>
              </a:rPr>
              <a:t>Crear cuadros de mando y </a:t>
            </a:r>
            <a:r>
              <a:rPr lang="es-ES_tradnl" sz="2000" i="1" dirty="0" err="1" smtClean="0">
                <a:solidFill>
                  <a:srgbClr val="2B142D"/>
                </a:solidFill>
              </a:rPr>
              <a:t>scorecards</a:t>
            </a:r>
            <a:r>
              <a:rPr lang="es-ES_tradnl" sz="2000" dirty="0" smtClean="0">
                <a:solidFill>
                  <a:srgbClr val="2B142D"/>
                </a:solidFill>
              </a:rPr>
              <a:t> para evaluar los servicios públicos</a:t>
            </a:r>
          </a:p>
          <a:p>
            <a:pPr lvl="1"/>
            <a:r>
              <a:rPr lang="es-ES_tradnl" sz="2000" dirty="0" smtClean="0">
                <a:solidFill>
                  <a:srgbClr val="2B142D"/>
                </a:solidFill>
              </a:rPr>
              <a:t>Ayudar con asistencia técnica</a:t>
            </a:r>
            <a:endParaRPr lang="es-ES_tradnl" sz="2000" dirty="0">
              <a:solidFill>
                <a:srgbClr val="2B142D"/>
              </a:solidFill>
            </a:endParaRPr>
          </a:p>
          <a:p>
            <a:pPr lvl="1"/>
            <a:r>
              <a:rPr lang="es-ES_tradnl" sz="2000" dirty="0" smtClean="0">
                <a:solidFill>
                  <a:srgbClr val="2B142D"/>
                </a:solidFill>
              </a:rPr>
              <a:t>Diagnosticar los sistemas paralelos corruptos</a:t>
            </a:r>
          </a:p>
          <a:p>
            <a:pPr marL="0" indent="0">
              <a:buNone/>
            </a:pP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998477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 smtClean="0"/>
              <a:t>Piensan</a:t>
            </a:r>
            <a:r>
              <a:rPr lang="en-US" dirty="0" smtClean="0"/>
              <a:t> </a:t>
            </a:r>
            <a:r>
              <a:rPr lang="en-US" dirty="0" err="1" smtClean="0"/>
              <a:t>Ustedes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604" y="1774741"/>
            <a:ext cx="5356448" cy="397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79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Global Competitiveness Report 2013-14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2227397"/>
            <a:ext cx="7924800" cy="4114800"/>
          </a:xfrm>
          <a:prstGeom prst="rect">
            <a:avLst/>
          </a:prstGeo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</a:rPr>
              <a:t>World Economic Forum </a:t>
            </a:r>
            <a:r>
              <a:rPr lang="en-US" sz="2400" dirty="0" err="1">
                <a:solidFill>
                  <a:srgbClr val="000000"/>
                </a:solidFill>
              </a:rPr>
              <a:t>entrevistó</a:t>
            </a:r>
            <a:r>
              <a:rPr lang="en-US" sz="2400" dirty="0">
                <a:solidFill>
                  <a:srgbClr val="000000"/>
                </a:solidFill>
              </a:rPr>
              <a:t> a &gt;13,000 personas en 148 </a:t>
            </a:r>
            <a:r>
              <a:rPr lang="en-US" sz="2400" dirty="0" err="1">
                <a:solidFill>
                  <a:srgbClr val="000000"/>
                </a:solidFill>
              </a:rPr>
              <a:t>países</a:t>
            </a:r>
            <a:r>
              <a:rPr lang="en-US" sz="2400" dirty="0">
                <a:solidFill>
                  <a:srgbClr val="000000"/>
                </a:solidFill>
              </a:rPr>
              <a:t> (</a:t>
            </a:r>
            <a:r>
              <a:rPr lang="en-US" sz="2400" dirty="0" err="1">
                <a:solidFill>
                  <a:srgbClr val="000000"/>
                </a:solidFill>
              </a:rPr>
              <a:t>enero</a:t>
            </a:r>
            <a:r>
              <a:rPr lang="en-US" sz="2400" dirty="0">
                <a:solidFill>
                  <a:srgbClr val="000000"/>
                </a:solidFill>
              </a:rPr>
              <a:t> a mayo 2013)</a:t>
            </a:r>
          </a:p>
          <a:p>
            <a:r>
              <a:rPr lang="en-US" sz="2400" dirty="0" err="1">
                <a:solidFill>
                  <a:srgbClr val="000000"/>
                </a:solidFill>
              </a:rPr>
              <a:t>Datos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sobre</a:t>
            </a:r>
            <a:r>
              <a:rPr lang="en-US" sz="2400" dirty="0">
                <a:solidFill>
                  <a:srgbClr val="000000"/>
                </a:solidFill>
              </a:rPr>
              <a:t> 111 variables </a:t>
            </a:r>
            <a:r>
              <a:rPr lang="en-US" sz="2400" dirty="0" err="1">
                <a:solidFill>
                  <a:srgbClr val="000000"/>
                </a:solidFill>
              </a:rPr>
              <a:t>relacionados</a:t>
            </a:r>
            <a:r>
              <a:rPr lang="en-US" sz="2400" dirty="0">
                <a:solidFill>
                  <a:srgbClr val="000000"/>
                </a:solidFill>
              </a:rPr>
              <a:t> con la </a:t>
            </a:r>
            <a:r>
              <a:rPr lang="en-US" sz="2400" dirty="0" err="1">
                <a:solidFill>
                  <a:srgbClr val="000000"/>
                </a:solidFill>
              </a:rPr>
              <a:t>competitividad</a:t>
            </a:r>
            <a:r>
              <a:rPr lang="en-US" sz="2400" dirty="0">
                <a:solidFill>
                  <a:srgbClr val="000000"/>
                </a:solidFill>
              </a:rPr>
              <a:t> de </a:t>
            </a:r>
            <a:r>
              <a:rPr lang="en-US" sz="2400" dirty="0" err="1">
                <a:solidFill>
                  <a:srgbClr val="000000"/>
                </a:solidFill>
              </a:rPr>
              <a:t>las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empresas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</a:p>
          <a:p>
            <a:r>
              <a:rPr lang="en-US" sz="2400" dirty="0" err="1">
                <a:solidFill>
                  <a:srgbClr val="000000"/>
                </a:solidFill>
              </a:rPr>
              <a:t>Comparaciones</a:t>
            </a:r>
            <a:r>
              <a:rPr lang="en-US" sz="2400" dirty="0">
                <a:solidFill>
                  <a:srgbClr val="000000"/>
                </a:solidFill>
              </a:rPr>
              <a:t> entre </a:t>
            </a:r>
            <a:r>
              <a:rPr lang="en-US" sz="2400" dirty="0" err="1">
                <a:solidFill>
                  <a:srgbClr val="000000"/>
                </a:solidFill>
              </a:rPr>
              <a:t>países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 err="1">
                <a:solidFill>
                  <a:srgbClr val="000000"/>
                </a:solidFill>
              </a:rPr>
              <a:t>Datos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usados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por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inversionistas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gobiernos</a:t>
            </a:r>
            <a:r>
              <a:rPr lang="en-US" sz="2400" dirty="0">
                <a:solidFill>
                  <a:srgbClr val="000000"/>
                </a:solidFill>
              </a:rPr>
              <a:t> e </a:t>
            </a:r>
            <a:r>
              <a:rPr lang="en-US" sz="2400" dirty="0" err="1">
                <a:solidFill>
                  <a:srgbClr val="000000"/>
                </a:solidFill>
              </a:rPr>
              <a:t>instituciones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internacionales</a:t>
            </a:r>
            <a:endParaRPr lang="en-US" sz="2400" dirty="0">
              <a:solidFill>
                <a:srgbClr val="000000"/>
              </a:solidFill>
            </a:endParaRP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16195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</a:t>
            </a:r>
            <a:r>
              <a:rPr lang="en-US" dirty="0" smtClean="0"/>
              <a:t>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61877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De 148 </a:t>
            </a:r>
            <a:r>
              <a:rPr lang="en-US" sz="2400" dirty="0" err="1" smtClean="0">
                <a:solidFill>
                  <a:srgbClr val="000000"/>
                </a:solidFill>
              </a:rPr>
              <a:t>países</a:t>
            </a:r>
            <a:r>
              <a:rPr lang="en-US" sz="2400" dirty="0" smtClean="0">
                <a:solidFill>
                  <a:srgbClr val="000000"/>
                </a:solidFill>
              </a:rPr>
              <a:t>, el </a:t>
            </a:r>
            <a:r>
              <a:rPr lang="en-US" sz="2400" dirty="0" err="1" smtClean="0">
                <a:solidFill>
                  <a:srgbClr val="000000"/>
                </a:solidFill>
              </a:rPr>
              <a:t>rango</a:t>
            </a:r>
            <a:r>
              <a:rPr lang="en-US" sz="2400" dirty="0" smtClean="0">
                <a:solidFill>
                  <a:srgbClr val="000000"/>
                </a:solidFill>
              </a:rPr>
              <a:t> global del </a:t>
            </a:r>
            <a:r>
              <a:rPr lang="en-US" sz="2400" dirty="0" err="1" smtClean="0">
                <a:solidFill>
                  <a:srgbClr val="000000"/>
                </a:solidFill>
              </a:rPr>
              <a:t>Perú</a:t>
            </a:r>
            <a:r>
              <a:rPr lang="en-US" sz="2400" dirty="0" smtClean="0">
                <a:solidFill>
                  <a:srgbClr val="000000"/>
                </a:solidFill>
              </a:rPr>
              <a:t> en 2013-14 </a:t>
            </a:r>
            <a:r>
              <a:rPr lang="en-US" sz="2400" dirty="0" err="1" smtClean="0">
                <a:solidFill>
                  <a:srgbClr val="000000"/>
                </a:solidFill>
              </a:rPr>
              <a:t>es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40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61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Ha </a:t>
            </a:r>
            <a:r>
              <a:rPr lang="en-US" sz="2400" dirty="0" err="1" smtClean="0">
                <a:solidFill>
                  <a:srgbClr val="000000"/>
                </a:solidFill>
              </a:rPr>
              <a:t>subido</a:t>
            </a:r>
            <a:r>
              <a:rPr lang="en-US" sz="2400" dirty="0" smtClean="0">
                <a:solidFill>
                  <a:srgbClr val="000000"/>
                </a:solidFill>
              </a:rPr>
              <a:t> de </a:t>
            </a:r>
            <a:r>
              <a:rPr lang="en-US" sz="40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73 </a:t>
            </a:r>
            <a:r>
              <a:rPr lang="en-US" sz="2400" dirty="0" smtClean="0">
                <a:solidFill>
                  <a:srgbClr val="000000"/>
                </a:solidFill>
              </a:rPr>
              <a:t>en 2010-11</a:t>
            </a:r>
          </a:p>
          <a:p>
            <a:r>
              <a:rPr lang="en-US" sz="2400" dirty="0" err="1">
                <a:solidFill>
                  <a:srgbClr val="000000"/>
                </a:solidFill>
              </a:rPr>
              <a:t>Peor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que</a:t>
            </a:r>
            <a:r>
              <a:rPr lang="en-US" sz="2400" dirty="0">
                <a:solidFill>
                  <a:srgbClr val="000000"/>
                </a:solidFill>
              </a:rPr>
              <a:t> Bulgaria, Kazakhstan, </a:t>
            </a:r>
            <a:r>
              <a:rPr lang="en-US" sz="2400" dirty="0" smtClean="0">
                <a:solidFill>
                  <a:srgbClr val="000000"/>
                </a:solidFill>
              </a:rPr>
              <a:t>Panamá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151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Competitiveness Index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054917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rgbClr val="000000"/>
                </a:solidFill>
              </a:rPr>
              <a:t>En </a:t>
            </a:r>
            <a:r>
              <a:rPr lang="en-US" sz="2800" dirty="0" err="1" smtClean="0">
                <a:solidFill>
                  <a:srgbClr val="000000"/>
                </a:solidFill>
              </a:rPr>
              <a:t>algunas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dimensiones</a:t>
            </a:r>
            <a:r>
              <a:rPr lang="en-US" sz="2800" dirty="0" smtClean="0">
                <a:solidFill>
                  <a:srgbClr val="000000"/>
                </a:solidFill>
              </a:rPr>
              <a:t>, el </a:t>
            </a:r>
            <a:r>
              <a:rPr lang="en-US" sz="2800" dirty="0" err="1" smtClean="0">
                <a:solidFill>
                  <a:srgbClr val="000000"/>
                </a:solidFill>
              </a:rPr>
              <a:t>Perú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es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muy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competitivo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839" y="3301015"/>
            <a:ext cx="4050977" cy="271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676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Global Competitiveness Index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600" dirty="0" err="1" smtClean="0">
                <a:solidFill>
                  <a:schemeClr val="tx1"/>
                </a:solidFill>
              </a:rPr>
              <a:t>Protección</a:t>
            </a:r>
            <a:r>
              <a:rPr lang="en-US" sz="2600" dirty="0" smtClean="0">
                <a:solidFill>
                  <a:schemeClr val="tx1"/>
                </a:solidFill>
              </a:rPr>
              <a:t> de </a:t>
            </a:r>
            <a:r>
              <a:rPr lang="en-US" sz="2600" dirty="0" err="1" smtClean="0">
                <a:solidFill>
                  <a:schemeClr val="tx1"/>
                </a:solidFill>
              </a:rPr>
              <a:t>inversionistas</a:t>
            </a:r>
            <a:r>
              <a:rPr lang="en-US" sz="2600" dirty="0" smtClean="0">
                <a:solidFill>
                  <a:schemeClr val="tx1"/>
                </a:solidFill>
              </a:rPr>
              <a:t>	  </a:t>
            </a:r>
            <a:r>
              <a:rPr lang="en-US" sz="2800" dirty="0" smtClean="0">
                <a:solidFill>
                  <a:srgbClr val="FF0000"/>
                </a:solidFill>
              </a:rPr>
              <a:t>13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(de 148 </a:t>
            </a:r>
            <a:r>
              <a:rPr lang="en-US" dirty="0" err="1" smtClean="0">
                <a:solidFill>
                  <a:schemeClr val="tx1"/>
                </a:solidFill>
              </a:rPr>
              <a:t>países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sz="2600" dirty="0" err="1" smtClean="0">
                <a:solidFill>
                  <a:schemeClr val="tx1"/>
                </a:solidFill>
              </a:rPr>
              <a:t>Mejor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</a:rPr>
              <a:t>que</a:t>
            </a:r>
            <a:r>
              <a:rPr lang="en-US" sz="2600" dirty="0" smtClean="0">
                <a:solidFill>
                  <a:schemeClr val="tx1"/>
                </a:solidFill>
              </a:rPr>
              <a:t> Chile, Australia, </a:t>
            </a:r>
            <a:r>
              <a:rPr lang="en-US" sz="2600" dirty="0" err="1" smtClean="0">
                <a:solidFill>
                  <a:schemeClr val="tx1"/>
                </a:solidFill>
              </a:rPr>
              <a:t>Japón</a:t>
            </a:r>
            <a:endParaRPr lang="en-US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51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1253</Words>
  <Application>Microsoft Macintosh PowerPoint</Application>
  <PresentationFormat>On-screen Show (4:3)</PresentationFormat>
  <Paragraphs>326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Advantage</vt:lpstr>
      <vt:lpstr> Alianzas contra la Corrupción</vt:lpstr>
      <vt:lpstr>Un Desafío para el Perú</vt:lpstr>
      <vt:lpstr>Indice de Percepciones de Corrupcion 2012</vt:lpstr>
      <vt:lpstr>Indice de Percepciones de Corrupcion 2012</vt:lpstr>
      <vt:lpstr>Barómetro Global de la Corrupción 2013</vt:lpstr>
      <vt:lpstr>Global Competitiveness Report 2013-14 </vt:lpstr>
      <vt:lpstr>Global Competitiveness Index</vt:lpstr>
      <vt:lpstr>Global Competitiveness Index</vt:lpstr>
      <vt:lpstr>Global Competitiveness Index </vt:lpstr>
      <vt:lpstr>Global Competitiveness Index </vt:lpstr>
      <vt:lpstr>Global Competitiveness Index</vt:lpstr>
      <vt:lpstr>Global Competitiveness Index</vt:lpstr>
      <vt:lpstr>Global Competitiveness Index</vt:lpstr>
      <vt:lpstr>Global Competitiveness Index</vt:lpstr>
      <vt:lpstr>Bravo Peru!  Mejor Que…</vt:lpstr>
      <vt:lpstr>Bravo Peru!</vt:lpstr>
      <vt:lpstr>Bravo Peru!</vt:lpstr>
      <vt:lpstr>Bravo Peru!</vt:lpstr>
      <vt:lpstr>Bravo Peru!</vt:lpstr>
      <vt:lpstr>Qué es el PIB p.c. del Perú?</vt:lpstr>
      <vt:lpstr>Qué es el PIB p.c. del Perú?</vt:lpstr>
      <vt:lpstr>Qué es el PIB p.c. del Perú?</vt:lpstr>
      <vt:lpstr>PowerPoint Presentation</vt:lpstr>
      <vt:lpstr>PowerPoint Presentation</vt:lpstr>
      <vt:lpstr>Global Competitiveness Index 2013-14</vt:lpstr>
      <vt:lpstr>Global Competitiveness Index</vt:lpstr>
      <vt:lpstr>Global Competitiveness Index</vt:lpstr>
      <vt:lpstr>Global Competitiveness Index</vt:lpstr>
      <vt:lpstr>Global Competitiveness Index</vt:lpstr>
      <vt:lpstr>Global Competitiveness Index</vt:lpstr>
      <vt:lpstr>Oh No Peru!  Peor Que</vt:lpstr>
      <vt:lpstr>Oh No Perú!  Peor Que</vt:lpstr>
      <vt:lpstr>Oh No Perú!  Peor Que</vt:lpstr>
      <vt:lpstr>Oh No Perú!  Peor Que</vt:lpstr>
      <vt:lpstr>Global Competitiveness Index 2013-14</vt:lpstr>
      <vt:lpstr>Ecuaciones Estructurales</vt:lpstr>
      <vt:lpstr>Dreher et al. (2007) Estiman Cuanto Afectó la Corrupción al PIB</vt:lpstr>
      <vt:lpstr>Implicaciones</vt:lpstr>
      <vt:lpstr>Implicaciones</vt:lpstr>
      <vt:lpstr>Motores de Reforma</vt:lpstr>
      <vt:lpstr>Otro Motor:  La Colaboración Público-Privada</vt:lpstr>
      <vt:lpstr>Un Ejemplo Más</vt:lpstr>
      <vt:lpstr>Sistema Oficial vs. Sistema Paralelo</vt:lpstr>
      <vt:lpstr>Sistema Oficial vs. Sistema Paralelo</vt:lpstr>
      <vt:lpstr>Sistema Oficial vs. Sistema Paralelo</vt:lpstr>
      <vt:lpstr>Sistema Oficial vs. Sistema Paralelo</vt:lpstr>
      <vt:lpstr>Sistema Oficial vs. Sistema Paralelo</vt:lpstr>
      <vt:lpstr>¿Qué Hicieron?</vt:lpstr>
      <vt:lpstr>Cómo Diagnosticar Sistemas Paralelos Corruptos</vt:lpstr>
      <vt:lpstr>Cómo Diagnosticar Sistemas Corruptos</vt:lpstr>
      <vt:lpstr>Cómo Diagnosticar Sistemas Corruptos</vt:lpstr>
      <vt:lpstr>Cómo Diagnosticar Sistemas Corruptos</vt:lpstr>
      <vt:lpstr>Cómo Diagnosticar Sistemas Corruptos</vt:lpstr>
      <vt:lpstr>¿Qué Hicieron?</vt:lpstr>
      <vt:lpstr>Resultados</vt:lpstr>
      <vt:lpstr>Resultados</vt:lpstr>
      <vt:lpstr>Resultados</vt:lpstr>
      <vt:lpstr>Implicaciones</vt:lpstr>
      <vt:lpstr>¿Qué Piensan Ustedes?</vt:lpstr>
    </vt:vector>
  </TitlesOfParts>
  <Company>Claremont Graduate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Corruption Is Systemic </dc:title>
  <dc:creator>Robert Klitgaard</dc:creator>
  <cp:lastModifiedBy>Robert Klitgaard</cp:lastModifiedBy>
  <cp:revision>41</cp:revision>
  <dcterms:created xsi:type="dcterms:W3CDTF">2013-06-29T18:12:28Z</dcterms:created>
  <dcterms:modified xsi:type="dcterms:W3CDTF">2013-09-24T22:13:39Z</dcterms:modified>
</cp:coreProperties>
</file>